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160000" cy="8255000"/>
  <p:notesSz cx="6858000" cy="9144000"/>
  <p:embeddedFontLst>
    <p:embeddedFont>
      <p:font typeface="Arial Black" pitchFamily="34" charset="0"/>
      <p:bold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686" y="-102"/>
      </p:cViewPr>
      <p:guideLst>
        <p:guide orient="horz" pos="26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564402"/>
            <a:ext cx="8636000" cy="1769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677833"/>
            <a:ext cx="7112000" cy="21096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2098-97F5-474B-8F5D-C1771AA3AF0F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53ED-1955-4814-BE41-C3A331F88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6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2098-97F5-474B-8F5D-C1771AA3AF0F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53ED-1955-4814-BE41-C3A331F88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4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6000" y="330585"/>
            <a:ext cx="2286000" cy="70435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1" y="330585"/>
            <a:ext cx="6688667" cy="70435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2098-97F5-474B-8F5D-C1771AA3AF0F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53ED-1955-4814-BE41-C3A331F88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2098-97F5-474B-8F5D-C1771AA3AF0F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53ED-1955-4814-BE41-C3A331F88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4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570" y="5304604"/>
            <a:ext cx="8636000" cy="16395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2570" y="3498822"/>
            <a:ext cx="8636000" cy="180578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2098-97F5-474B-8F5D-C1771AA3AF0F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53ED-1955-4814-BE41-C3A331F88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1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1926169"/>
            <a:ext cx="4487333" cy="54479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64667" y="1926169"/>
            <a:ext cx="4487333" cy="54479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2098-97F5-474B-8F5D-C1771AA3AF0F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53ED-1955-4814-BE41-C3A331F88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5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847821"/>
            <a:ext cx="4489098" cy="7700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8000" y="2617905"/>
            <a:ext cx="4489098" cy="47561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141" y="1847821"/>
            <a:ext cx="4490861" cy="7700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61141" y="2617905"/>
            <a:ext cx="4490861" cy="47561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2098-97F5-474B-8F5D-C1771AA3AF0F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53ED-1955-4814-BE41-C3A331F88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2098-97F5-474B-8F5D-C1771AA3AF0F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53ED-1955-4814-BE41-C3A331F88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85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2098-97F5-474B-8F5D-C1771AA3AF0F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53ED-1955-4814-BE41-C3A331F88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2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28671"/>
            <a:ext cx="3342570" cy="13987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2278" y="328673"/>
            <a:ext cx="5679722" cy="70454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1" y="1727437"/>
            <a:ext cx="3342570" cy="5646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2098-97F5-474B-8F5D-C1771AA3AF0F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53ED-1955-4814-BE41-C3A331F88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43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5778500"/>
            <a:ext cx="6096000" cy="682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737600"/>
            <a:ext cx="60960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6460685"/>
            <a:ext cx="6096000" cy="9688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2098-97F5-474B-8F5D-C1771AA3AF0F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53ED-1955-4814-BE41-C3A331F88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2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330583"/>
            <a:ext cx="9144000" cy="137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926169"/>
            <a:ext cx="9144000" cy="5447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7651164"/>
            <a:ext cx="2370667" cy="43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2098-97F5-474B-8F5D-C1771AA3AF0F}" type="datetimeFigureOut">
              <a:rPr lang="ru-RU" smtClean="0"/>
              <a:t>14.07.2018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5" y="7651164"/>
            <a:ext cx="3217333" cy="43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1334" y="7651164"/>
            <a:ext cx="2370667" cy="4395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253ED-1955-4814-BE41-C3A331F883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5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ulasmi.ru/content/uploads/2014/10/20141022-znak.jpg" TargetMode="External"/><Relationship Id="rId3" Type="http://schemas.openxmlformats.org/officeDocument/2006/relationships/hyperlink" Target="http://malishi74.ru/development/49/pravila_dorozhnogo_dvizheniya_dlya_detej_v_kartinkax/" TargetMode="External"/><Relationship Id="rId7" Type="http://schemas.openxmlformats.org/officeDocument/2006/relationships/hyperlink" Target="http://vashgorod.ru/uploads/images/news/t5/f22319.jpg" TargetMode="External"/><Relationship Id="rId12" Type="http://schemas.openxmlformats.org/officeDocument/2006/relationships/hyperlink" Target="https://thumbs.dreamstime.com/z/cartoon-green-traffic-light-illustration-36583100.jpg" TargetMode="External"/><Relationship Id="rId2" Type="http://schemas.openxmlformats.org/officeDocument/2006/relationships/hyperlink" Target="http://nachalo4ka.ru/detyam-o-svetofore-i-pravilah-dorozhnogo-dvizheniy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olmotor.ru/upload/iblock/90a/90ac27c5a03ecb1dca829ec6047b357d.jpg" TargetMode="External"/><Relationship Id="rId11" Type="http://schemas.openxmlformats.org/officeDocument/2006/relationships/hyperlink" Target="http://www.dpol4.ru/img/picture/Jun/04/fa970789c599eabbbd6f839d4865e8cc/7.jpg" TargetMode="External"/><Relationship Id="rId5" Type="http://schemas.openxmlformats.org/officeDocument/2006/relationships/hyperlink" Target="http://1.bp.blogspot.com/-5p_vV0myTeU/UjiN1ngC_HI/AAAAAAAAEDk/2zooaUcDarM/s640/b226.jpg" TargetMode="External"/><Relationship Id="rId10" Type="http://schemas.openxmlformats.org/officeDocument/2006/relationships/hyperlink" Target="http://forumimage.ru/uploads/20160412/146043211837203923.jpg" TargetMode="External"/><Relationship Id="rId4" Type="http://schemas.openxmlformats.org/officeDocument/2006/relationships/hyperlink" Target="http://fotodes.ru/upload/img1347185404.jpg" TargetMode="External"/><Relationship Id="rId9" Type="http://schemas.openxmlformats.org/officeDocument/2006/relationships/hyperlink" Target="https://im2-tub-ru.yandex.net/i?id=b37fca14efd960e512d7373182ba2887&amp;n=33&amp;h=215&amp;w=30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10160000" cy="8255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495300"/>
            <a:ext cx="1645031" cy="21042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3238500" y="889000"/>
            <a:ext cx="4473297" cy="98488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2900" b="1" dirty="0" smtClean="0">
                <a:solidFill>
                  <a:srgbClr val="0000FF"/>
                </a:solidFill>
                <a:latin typeface="Calibri - 39"/>
              </a:rPr>
              <a:t>Комплексная </a:t>
            </a:r>
          </a:p>
          <a:p>
            <a:pPr algn="ctr"/>
            <a:r>
              <a:rPr lang="ru-RU" sz="2900" b="1" dirty="0" smtClean="0">
                <a:solidFill>
                  <a:srgbClr val="0000FF"/>
                </a:solidFill>
                <a:latin typeface="Calibri - 39"/>
              </a:rPr>
              <a:t>интерактивная игра</a:t>
            </a:r>
            <a:endParaRPr lang="ru-RU" sz="2900" b="1" dirty="0">
              <a:solidFill>
                <a:srgbClr val="0000FF"/>
              </a:solidFill>
              <a:latin typeface="Calibri - 3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3843" y="2599563"/>
            <a:ext cx="5971183" cy="132343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Arial Black - 48"/>
              </a:rPr>
              <a:t>«Учимся, играем –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Arial Black - 48"/>
              </a:rPr>
              <a:t>ПДД изучаем!»</a:t>
            </a:r>
            <a:endParaRPr lang="ru-RU" sz="4000" b="1" i="1" dirty="0">
              <a:solidFill>
                <a:srgbClr val="FF0000"/>
              </a:solidFill>
              <a:latin typeface="Arial Black - 48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4457700"/>
            <a:ext cx="4217162" cy="27007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2654300" y="4991100"/>
            <a:ext cx="640207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2100" b="1" dirty="0" smtClean="0">
                <a:solidFill>
                  <a:srgbClr val="0000FF"/>
                </a:solidFill>
                <a:latin typeface="Arial - 28"/>
              </a:rPr>
              <a:t>автор: </a:t>
            </a:r>
            <a:r>
              <a:rPr lang="ru-RU" sz="2100" b="1" dirty="0" err="1" smtClean="0">
                <a:solidFill>
                  <a:srgbClr val="0000FF"/>
                </a:solidFill>
                <a:latin typeface="Arial - 28"/>
              </a:rPr>
              <a:t>Шаймухаметова</a:t>
            </a:r>
            <a:r>
              <a:rPr lang="ru-RU" sz="2100" b="1" dirty="0" smtClean="0">
                <a:solidFill>
                  <a:srgbClr val="0000FF"/>
                </a:solidFill>
                <a:latin typeface="Arial - 28"/>
              </a:rPr>
              <a:t> Л.А.</a:t>
            </a:r>
            <a:endParaRPr lang="ru-RU" sz="2100" b="1" dirty="0">
              <a:solidFill>
                <a:srgbClr val="0000FF"/>
              </a:solidFill>
              <a:latin typeface="Arial - 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8500" y="5808091"/>
            <a:ext cx="4937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333CC"/>
                </a:solidFill>
                <a:latin typeface="Arial Black" pitchFamily="34" charset="0"/>
              </a:rPr>
              <a:t>Свердловская область, пос. </a:t>
            </a:r>
            <a:r>
              <a:rPr lang="ru-RU" b="1" dirty="0" err="1">
                <a:solidFill>
                  <a:srgbClr val="3333CC"/>
                </a:solidFill>
                <a:latin typeface="Arial Black" pitchFamily="34" charset="0"/>
              </a:rPr>
              <a:t>Ис</a:t>
            </a:r>
            <a:endParaRPr lang="ru-RU" b="1" dirty="0">
              <a:solidFill>
                <a:srgbClr val="3333CC"/>
              </a:solidFill>
              <a:latin typeface="Arial Black" pitchFamily="34" charset="0"/>
            </a:endParaRPr>
          </a:p>
          <a:p>
            <a:pPr algn="ctr"/>
            <a:r>
              <a:rPr lang="ru-RU" b="1" dirty="0">
                <a:solidFill>
                  <a:srgbClr val="3333CC"/>
                </a:solidFill>
                <a:latin typeface="Arial Black" pitchFamily="34" charset="0"/>
              </a:rPr>
              <a:t>Должность - воспитатель</a:t>
            </a:r>
          </a:p>
          <a:p>
            <a:pPr algn="ctr"/>
            <a:r>
              <a:rPr lang="ru-RU" b="1" dirty="0">
                <a:solidFill>
                  <a:srgbClr val="3333CC"/>
                </a:solidFill>
                <a:latin typeface="Arial Black" pitchFamily="34" charset="0"/>
              </a:rPr>
              <a:t>МБДОУ детский сад «Ёлочка»</a:t>
            </a:r>
          </a:p>
          <a:p>
            <a:pPr algn="ctr"/>
            <a:endParaRPr lang="ru-RU" b="1" dirty="0">
              <a:solidFill>
                <a:srgbClr val="3333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7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608" y="3911476"/>
            <a:ext cx="4229735" cy="2827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63" y="3935708"/>
            <a:ext cx="2773172" cy="2773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552" y="4019426"/>
            <a:ext cx="3664585" cy="27199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322434"/>
            <a:ext cx="1871514" cy="24271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2559720" y="322434"/>
            <a:ext cx="5455342" cy="3229001"/>
          </a:xfrm>
          <a:prstGeom prst="wedgeRoundRectCallout">
            <a:avLst>
              <a:gd name="adj1" fmla="val -35297"/>
              <a:gd name="adj2" fmla="val 63000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дождь и в ясную погоду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Здесь не ходят пешеходы.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Говорит им знак одно: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«Вам ходить запрещено!»</a:t>
            </a:r>
          </a:p>
        </p:txBody>
      </p:sp>
    </p:spTree>
    <p:extLst>
      <p:ext uri="{BB962C8B-B14F-4D97-AF65-F5344CB8AC3E}">
        <p14:creationId xmlns:p14="http://schemas.microsoft.com/office/powerpoint/2010/main" val="6935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9839" y="380915"/>
            <a:ext cx="8385429" cy="76944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Arial Black - 36"/>
              </a:rPr>
              <a:t>Реши ребус</a:t>
            </a:r>
            <a:endParaRPr lang="ru-RU" sz="4400" b="1" i="1" dirty="0">
              <a:solidFill>
                <a:srgbClr val="FF0000"/>
              </a:solidFill>
              <a:latin typeface="Arial Black - 36"/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23" y="2556129"/>
            <a:ext cx="2664460" cy="22976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38" y="3191396"/>
            <a:ext cx="2634615" cy="19782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42246" y="3692304"/>
            <a:ext cx="1358265" cy="65201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67" y="2772283"/>
            <a:ext cx="2055114" cy="20815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64" y="3415952"/>
            <a:ext cx="541274" cy="9283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55" y="3405996"/>
            <a:ext cx="541274" cy="9283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229" y="3388901"/>
            <a:ext cx="541274" cy="9283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65100"/>
            <a:ext cx="1316355" cy="16963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2" name="Скругленный прямоугольник 11"/>
          <p:cNvSpPr/>
          <p:nvPr/>
        </p:nvSpPr>
        <p:spPr>
          <a:xfrm>
            <a:off x="2055664" y="5711676"/>
            <a:ext cx="5906800" cy="10081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360320" y="5800233"/>
            <a:ext cx="5297487" cy="83099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FF00"/>
                </a:solidFill>
                <a:latin typeface="Arial Black" pitchFamily="34" charset="0"/>
              </a:rPr>
              <a:t>АВТОМОБИЛЬ</a:t>
            </a:r>
            <a:endParaRPr lang="ru-RU" sz="4800" b="1" dirty="0">
              <a:solidFill>
                <a:srgbClr val="00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480" y="2786727"/>
            <a:ext cx="5448921" cy="25545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 - 32"/>
              </a:rPr>
              <a:t>Место есть для перехода,</a:t>
            </a: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 - 32"/>
              </a:rPr>
              <a:t>​Это знают пешеходы.</a:t>
            </a:r>
            <a:endParaRPr lang="ru-RU" sz="3200" b="1" dirty="0">
              <a:solidFill>
                <a:srgbClr val="0000FF"/>
              </a:solidFill>
              <a:latin typeface="Times New Roman - 32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 - 32"/>
              </a:rPr>
              <a:t>Нам его разлиновали,</a:t>
            </a:r>
            <a:endParaRPr lang="ru-RU" sz="3200" b="1" dirty="0">
              <a:solidFill>
                <a:srgbClr val="0000FF"/>
              </a:solidFill>
              <a:latin typeface="Times New Roman - 32"/>
            </a:endParaRPr>
          </a:p>
          <a:p>
            <a:r>
              <a:rPr lang="ru-RU" sz="3200" b="1" dirty="0" smtClean="0">
                <a:solidFill>
                  <a:srgbClr val="0000FF"/>
                </a:solidFill>
                <a:latin typeface="Times New Roman - 32"/>
              </a:rPr>
              <a:t>Где ходить - всем указали.</a:t>
            </a:r>
            <a:endParaRPr lang="ru-RU" sz="3200" b="1" dirty="0">
              <a:solidFill>
                <a:srgbClr val="0000FF"/>
              </a:solidFill>
              <a:latin typeface="Times New Roman - 32"/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702" y="671115"/>
            <a:ext cx="2180754" cy="21156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24" y="3039934"/>
            <a:ext cx="1800200" cy="25277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955" y="5783684"/>
            <a:ext cx="2170501" cy="20162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88900"/>
            <a:ext cx="1562274" cy="20223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5684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4343524"/>
            <a:ext cx="4352099" cy="34841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849" y="4565011"/>
            <a:ext cx="4372102" cy="3041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00" y="1572099"/>
            <a:ext cx="981583" cy="9815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81" y="1374140"/>
            <a:ext cx="1146683" cy="11466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00" y="3078749"/>
            <a:ext cx="1013333" cy="10133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4422" y="-3884422"/>
            <a:ext cx="709422" cy="7094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674" y="1459577"/>
            <a:ext cx="1716813" cy="10941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Рисунок 8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72" y="3005219"/>
            <a:ext cx="1222502" cy="10582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127" y="3016072"/>
            <a:ext cx="1201547" cy="10029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733" y="1374140"/>
            <a:ext cx="1214501" cy="10153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23" y="3047380"/>
            <a:ext cx="1248664" cy="10447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Рисунок 12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36" y="3105900"/>
            <a:ext cx="1114425" cy="9630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4" name="Рисунок 13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306" y="1492439"/>
            <a:ext cx="1167757" cy="10283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TextBox 14"/>
          <p:cNvSpPr txBox="1"/>
          <p:nvPr/>
        </p:nvSpPr>
        <p:spPr>
          <a:xfrm>
            <a:off x="1193800" y="152400"/>
            <a:ext cx="776452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mtClean="0">
                <a:solidFill>
                  <a:srgbClr val="C0FFFF"/>
                </a:solidFill>
                <a:latin typeface="Arial - 24"/>
              </a:rPr>
              <a:t>Р</a:t>
            </a:r>
            <a:r>
              <a:rPr lang="ru-RU" sz="2700" smtClean="0">
                <a:solidFill>
                  <a:srgbClr val="C0FFFF"/>
                </a:solidFill>
                <a:latin typeface="Arial - 36"/>
              </a:rPr>
              <a:t>РРРРр</a:t>
            </a:r>
            <a:r>
              <a:rPr lang="ru-RU" smtClean="0">
                <a:solidFill>
                  <a:srgbClr val="C0FFFF"/>
                </a:solidFill>
                <a:latin typeface="Arial - 24"/>
              </a:rPr>
              <a:t>Размести запрещающие знаки на зелёной доске, а </a:t>
            </a:r>
            <a:endParaRPr lang="ru-RU">
              <a:solidFill>
                <a:srgbClr val="C0FFFF"/>
              </a:solidFill>
              <a:latin typeface="Arial - 2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44858" y="152400"/>
            <a:ext cx="7484999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C0FFFF"/>
                </a:solidFill>
                <a:latin typeface="Arial Black" pitchFamily="34" charset="0"/>
              </a:rPr>
              <a:t>РРа</a:t>
            </a:r>
            <a:r>
              <a:rPr lang="ru-RU" b="1" i="1" dirty="0" err="1" smtClean="0">
                <a:solidFill>
                  <a:srgbClr val="FF0000"/>
                </a:solidFill>
                <a:latin typeface="Arial Black" pitchFamily="34" charset="0"/>
              </a:rPr>
              <a:t>Размести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 запрещающие знаки на синей доске, предупреждающие - на зелёной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7" name="Рисунок 16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69850"/>
            <a:ext cx="1003554" cy="13042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50" name="Picture 2" descr="C:\Users\luba62\Pictures\смарт\запр\61330394_w640_h640_cid1365601_pid31550723-da82f25c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6" y="2553682"/>
            <a:ext cx="1142325" cy="11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6442E-7 3.38396E-7 C -0.00141 0.00058 -0.00297 0.00038 -0.00375 0.00173 C -0.00563 0.005 -0.00547 0.00981 -0.0061 0.01384 C -0.0075 0.02192 -0.00922 0.02903 -0.0111 0.03672 C -0.01219 0.04903 -0.01485 0.05826 -0.01954 0.06826 C -0.02345 0.08614 -0.0172 0.05922 -0.0233 0.07883 C -0.02908 0.09729 -0.02189 0.08152 -0.02799 0.10363 C -0.02892 0.10633 -0.02939 0.1094 -0.03049 0.11229 C -0.03111 0.11402 -0.03221 0.11575 -0.03283 0.11748 C -0.03627 0.12786 -0.03768 0.14036 -0.04128 0.15093 C -0.04206 0.15266 -0.04315 0.1542 -0.04378 0.15593 C -0.0455 0.16055 -0.04706 0.16535 -0.04862 0.16997 L -0.04862 0.17016 C -0.05238 0.18381 -0.05628 0.19996 -0.06207 0.21227 C -0.06285 0.21765 -0.06488 0.22284 -0.06551 0.22803 C -0.07004 0.26053 -0.06457 0.23592 -0.06817 0.25091 C -0.06973 0.26572 -0.06973 0.28283 -0.07286 0.29648 C -0.07614 0.32705 -0.0813 0.35839 -0.0813 0.38973 " pathEditMode="relative" rAng="0" ptsTypes="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5" y="19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7161E-6 -1.90925E-6 C 0.00031 0.00212 0.00015 0.005 0.00125 0.00692 C 0.00297 0.01058 0.00797 0.01596 0.00797 0.01615 C 0.01641 0.03923 0.04018 0.06903 0.05612 0.08441 C 0.06316 0.09114 0.06785 0.10056 0.07629 0.10402 C 0.08192 0.1121 0.09474 0.12421 0.10303 0.12748 C 0.10803 0.1319 0.10913 0.13459 0.11507 0.13651 C 0.12382 0.14228 0.13195 0.14863 0.14055 0.1544 C 0.14853 0.15978 0.15869 0.16093 0.16744 0.16343 C 0.18464 0.16862 0.20184 0.17247 0.21966 0.17439 C 0.22326 0.17555 0.2267 0.17708 0.2303 0.17785 C 0.23467 0.17901 0.23936 0.17843 0.24374 0.17978 C 0.2453 0.18016 0.24624 0.18247 0.24765 0.18343 C 0.26266 0.1917 0.28142 0.19246 0.29721 0.194 C 0.31973 0.20458 0.29987 0.19593 0.36038 0.19593 " pathEditMode="relative" rAng="0" ptsTypes="ffffffffffffff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11" y="10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1939E-6 -1.86503E-7 C -0.00203 0.01038 -0.00297 0.02442 -0.00657 0.03403 C -0.01267 0.05172 -0.00532 0.02365 -0.01157 0.04864 C -0.01501 0.06249 -0.00891 0.04307 -0.01548 0.07037 C -0.0172 0.07749 -0.02064 0.08479 -0.02298 0.0921 C -0.02455 0.09729 -0.02517 0.10325 -0.02674 0.10844 C -0.03111 0.12228 -0.0358 0.13555 -0.03956 0.14997 C -0.03987 0.15362 -0.04034 0.16208 -0.0419 0.16631 C -0.04347 0.17016 -0.04691 0.17708 -0.04691 0.17727 C -0.04894 0.18785 -0.05253 0.19612 -0.05582 0.20611 C -0.05848 0.21342 -0.05785 0.21611 -0.06223 0.22227 C -0.0652 0.23361 -0.06629 0.24591 -0.07208 0.25476 C -0.07458 0.26591 -0.07755 0.27725 -0.08115 0.28764 C -0.08161 0.28975 -0.08161 0.29244 -0.0824 0.29475 C -0.08365 0.2986 -0.0874 0.30571 -0.0874 0.3059 C -0.08896 0.31263 -0.0899 0.31859 -0.09381 0.32378 C -0.09615 0.33301 -0.09866 0.34743 -0.10257 0.35628 C -0.10397 0.36262 -0.10726 0.37358 -0.11023 0.378 C -0.11101 0.38281 -0.11116 0.388 -0.11273 0.39223 C -0.11429 0.39704 -0.11836 0.40069 -0.12023 0.40531 C -0.12133 0.40742 -0.12148 0.4105 -0.12273 0.41223 C -0.12367 0.41377 -0.12195 0.40877 -0.12164 0.40685 C -0.12148 0.40569 -0.12164 0.40435 -0.12164 0.40319 " pathEditMode="relative" rAng="0" ptsTypes="ffffffffffffffffffffff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1" y="20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56848E-7 -1.86503E-7 C 0.00344 0.01211 0.00063 0.00808 0.0061 0.01404 C 0.00907 0.02865 0.00516 0.01461 0.0122 0.02673 C 0.01423 0.03019 0.01501 0.03403 0.01689 0.0373 C 0.01892 0.04576 0.02408 0.05114 0.02752 0.05884 C 0.03221 0.06941 0.03721 0.07806 0.04284 0.08768 C 0.04878 0.09729 0.05175 0.10825 0.05816 0.11805 C 0.06332 0.13555 0.05457 0.10767 0.06426 0.13055 C 0.06692 0.1369 0.06707 0.14209 0.07051 0.14843 C 0.07192 0.15728 0.07364 0.1642 0.07817 0.1717 C 0.07864 0.17401 0.07864 0.1767 0.07958 0.17881 C 0.08021 0.18035 0.08208 0.18093 0.08255 0.18266 C 0.08365 0.18535 0.08333 0.18862 0.08412 0.1915 C 0.0849 0.19342 0.0863 0.19477 0.08724 0.19669 C 0.08974 0.20265 0.09021 0.20727 0.0935 0.21304 C 0.09631 0.22342 0.09944 0.24611 0.10413 0.25399 C 0.1046 0.25591 0.10538 0.25764 0.10554 0.25937 C 0.10632 0.26476 0.106 0.27053 0.1071 0.27572 C 0.10882 0.2836 0.11304 0.29667 0.11632 0.30417 C 0.11976 0.32532 0.1257 0.34666 0.13165 0.36685 C 0.13477 0.37666 0.13618 0.38512 0.1454 0.38839 C 0.14853 0.39089 0.15166 0.39319 0.15463 0.39569 C 0.15619 0.39685 0.15916 0.39915 0.15916 0.39935 C 0.16276 0.40492 0.16041 0.40454 0.16385 0.40454 " pathEditMode="relative" rAng="0" ptsTypes="fffffffffffffffffffffff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3" y="20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347E-6 -1.22092E-6 C 0.00578 0.01423 0.01047 0.02923 0.01876 0.04134 C 0.02251 0.04672 0.02954 0.05787 0.02954 0.05787 C 0.03189 0.06557 0.03736 0.07114 0.04158 0.07768 C 0.04393 0.08614 0.04956 0.09652 0.05378 0.10402 C 0.05565 0.1169 0.06066 0.11786 0.06582 0.13055 C 0.06832 0.13651 0.06988 0.14305 0.07254 0.14882 C 0.07363 0.15113 0.07535 0.15305 0.0766 0.15536 C 0.07754 0.15689 0.07848 0.15862 0.07926 0.16035 C 0.08301 0.16862 0.08583 0.17881 0.09005 0.1867 C 0.09662 0.19881 0.10443 0.20996 0.11163 0.2215 C 0.11897 0.23342 0.12382 0.24649 0.13164 0.25784 C 0.13508 0.26283 0.13961 0.26418 0.14383 0.26783 C 0.14915 0.27245 0.15321 0.27822 0.15853 0.28264 C 0.16822 0.29994 0.16197 0.32628 0.17745 0.33878 C 0.18042 0.34436 0.18292 0.34724 0.18824 0.34878 C 0.19043 0.34936 0.19496 0.35032 0.19496 0.35032 " pathEditMode="relative" ptsTypes="ffffffffffffffff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7.99846E-7 C 0.00406 0.0398 0.01313 0.11632 -0.00469 0.16555 C -0.00688 0.17824 -0.01063 0.18843 -0.01204 0.20131 C -0.01142 0.22669 -0.01126 0.25226 -0.01017 0.27764 C -0.0086 0.31244 0.00531 0.34955 0.03111 0.37397 C 0.03768 0.38031 0.03877 0.3855 0.04784 0.3882 C 0.06035 0.39992 0.04628 0.38839 0.06097 0.39531 C 0.06254 0.39627 0.06332 0.398 0.06488 0.39896 C 0.0666 0.39973 0.06863 0.39992 0.07035 0.4005 C 0.08568 0.41607 0.10866 0.4203 0.13039 0.4203 " pathEditMode="relative" rAng="0" ptsTypes="fffffffff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1" y="21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2076E-6 -1.65737E-6 C -0.01188 0.01519 -0.0272 0.02653 -0.04159 0.03788 C -0.05675 0.0498 -0.04847 0.04672 -0.06176 0.0496 C -0.07677 0.05845 -0.06738 0.0523 -0.08865 0.07095 C -0.09271 0.0746 -0.09772 0.07614 -0.10209 0.07921 C -0.16244 0.1219 -0.08708 0.07171 -0.14384 0.10902 C -0.14603 0.11055 -0.14728 0.11363 -0.14915 0.11574 C -0.15635 0.12382 -0.1626 0.12978 -0.17198 0.13228 C -0.18136 0.13901 -0.19168 0.14266 -0.20153 0.14862 C -0.21967 0.15958 -0.20278 0.15266 -0.21373 0.15689 C -0.21591 0.1592 -0.21795 0.1617 -0.22045 0.16362 C -0.22248 0.16516 -0.22514 0.16516 -0.22717 0.16689 C -0.2292 0.16862 -0.23061 0.1715 -0.23249 0.17343 C -0.24343 0.18496 -0.25657 0.19861 -0.26876 0.20823 C -0.27376 0.21207 -0.27955 0.21476 -0.28361 0.21976 C -0.29159 0.22957 -0.28721 0.22707 -0.29565 0.22976 C -0.3041 0.24014 -0.31019 0.24822 -0.31989 0.2561 C -0.32301 0.2611 -0.3252 0.26745 -0.32927 0.2711 C -0.33099 0.27264 -0.33318 0.27398 -0.33458 0.27591 C -0.34287 0.28706 -0.34881 0.29859 -0.35882 0.30744 C -0.36351 0.31167 -0.36554 0.31667 -0.37086 0.31897 C -0.37492 0.32397 -0.37961 0.32993 -0.3843 0.33378 C -0.38712 0.33609 -0.39071 0.33686 -0.39384 0.33878 C -0.39775 0.34609 -0.40041 0.34339 -0.40447 0.35032 C -0.40838 0.35704 -0.40854 0.3607 -0.41526 0.36358 C -0.42042 0.36993 -0.42417 0.3705 -0.43136 0.37358 C -0.43355 0.37454 -0.43496 0.37704 -0.43683 0.37839 C -0.44684 0.3855 -0.44465 0.38435 -0.45294 0.38665 C -0.4606 0.39665 -0.47827 0.40107 -0.48921 0.40319 C -0.50047 0.408 -0.49406 0.40588 -0.50531 0.40819 C -0.50797 0.40877 -0.51079 0.40915 -0.51344 0.40992 C -0.51485 0.4103 -0.51876 0.41069 -0.51751 0.41146 C -0.51548 0.41261 -0.51298 0.41146 -0.51079 0.41146 " pathEditMode="relative" ptsTypes="ffffffffffffffffffffffffffffffff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4246E-7 6.20458E-6 C -0.00282 0.00866 -0.00594 0.01039 -0.00813 0.01808 C -0.01001 0.03269 -0.01532 0.04577 -0.02017 0.05942 C -0.02424 0.07096 -0.02533 0.08365 -0.03096 0.09422 C -0.03377 0.10518 -0.03862 0.11479 -0.04175 0.12556 C -0.04816 0.14806 -0.05175 0.17228 -0.05785 0.19497 C -0.06082 0.20612 -0.06395 0.21824 -0.06583 0.22977 C -0.06723 0.23823 -0.06754 0.24419 -0.0713 0.25131 C -0.07474 0.28303 -0.07536 0.28438 -0.07536 0.32725 " pathEditMode="relative" ptsTypes="ffffffff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464E-6 -2.09383E-6 C -0.00579 0.00711 -0.01095 0.01557 -0.01751 0.02153 C -0.0208 0.03461 -0.03815 0.04364 -0.04847 0.04634 C -0.05394 0.04961 -0.05879 0.05403 -0.06457 0.05614 C -0.07864 0.07018 -0.06473 0.05826 -0.07661 0.06441 C -0.08709 0.06979 -0.09725 0.0796 -0.10757 0.08594 C -0.11679 0.09152 -0.11976 0.0969 -0.1304 0.09921 C -0.13853 0.10575 -0.144 0.11286 -0.15322 0.11728 C -0.15901 0.1244 -0.16792 0.12824 -0.17605 0.13055 C -0.17792 0.1317 -0.1798 0.13247 -0.18152 0.13382 C -0.18262 0.13478 -0.18308 0.13651 -0.18418 0.13728 C -0.18621 0.13882 -0.18871 0.1392 -0.1909 0.14055 C -0.2006 0.14632 -0.20982 0.15439 -0.22045 0.15708 C -0.22843 0.16189 -0.23609 0.16824 -0.24469 0.17016 C -0.25266 0.1742 -0.25797 0.18246 -0.26611 0.18516 C -0.27158 0.19189 -0.27705 0.19131 -0.28362 0.19669 C -0.29128 0.20304 -0.29753 0.21207 -0.30519 0.21823 C -0.30738 0.22726 -0.3102 0.23668 -0.31457 0.24457 C -0.31692 0.25687 -0.31395 0.24687 -0.31864 0.25457 C -0.32051 0.25783 -0.32395 0.26456 -0.32395 0.26456 C -0.32442 0.26726 -0.32442 0.27014 -0.32536 0.27264 C -0.32583 0.27418 -0.32755 0.27456 -0.32802 0.2761 C -0.32896 0.2786 -0.32849 0.28168 -0.32927 0.28437 C -0.33208 0.29475 -0.33818 0.30975 -0.34412 0.31744 C -0.34569 0.32301 -0.34678 0.32724 -0.34944 0.33224 C -0.35085 0.33878 -0.35178 0.3432 -0.35491 0.34878 C -0.356 0.35339 -0.3571 0.35782 -0.35882 0.36205 " pathEditMode="relative" ptsTypes="ffffffffffffffffffffffffff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9218E-6 -2.09383E-6 C 0.00423 0.015 0.0122 0.02942 0.01892 0.04307 C 0.03018 0.06633 0.03925 0.08864 0.05645 0.10594 C 0.06129 0.11767 0.06942 0.1294 0.07802 0.13728 C 0.08459 0.15055 0.09335 0.16439 0.10226 0.17535 C 0.10742 0.18169 0.11476 0.18669 0.11961 0.19342 C 0.12649 0.20284 0.13181 0.21438 0.14119 0.21996 C 0.14541 0.22515 0.149 0.2313 0.15323 0.23649 C 0.15432 0.23784 0.1562 0.23841 0.15729 0.23976 C 0.16542 0.24957 0.15792 0.24322 0.16401 0.24976 C 0.16667 0.25264 0.16964 0.25495 0.17214 0.25803 C 0.18043 0.26822 0.18794 0.28071 0.19622 0.2909 C 0.20169 0.29763 0.20904 0.30283 0.21373 0.3109 C 0.21639 0.31552 0.21764 0.32128 0.22046 0.32571 C 0.2264 0.33474 0.23375 0.34128 0.24062 0.34878 C 0.25001 0.35897 0.2436 0.35551 0.25141 0.35878 C 0.2561 0.36743 0.26408 0.37243 0.27158 0.37704 C 0.28925 0.37589 0.29707 0.38223 0.3052 0.36704 C 0.30426 0.36531 0.30254 0.36204 0.30254 0.36204 " pathEditMode="relative" ptsTypes="ffffffffffffffffff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3308E-6 -4.45107E-6 C 0.00078 0.02615 0.00125 0.05269 0.0025 0.07903 C 0.00297 0.08787 0.00641 0.09749 0.00781 0.10652 C 0.00907 0.11537 0.01125 0.13863 0.01172 0.14305 C 0.01266 0.1519 0.01235 0.16247 0.01704 0.16901 C 0.01892 0.17978 0.0211 0.19131 0.02376 0.20208 C 0.02486 0.21131 0.02658 0.22054 0.02751 0.22958 C 0.02892 0.24419 0.0272 0.25592 0.03299 0.26803 C 0.03392 0.27803 0.03314 0.29014 0.03815 0.29764 C 0.04284 0.3236 0.04534 0.35013 0.05003 0.37647 C 0.05144 0.38493 0.05112 0.37955 0.05394 0.38762 C 0.05613 0.39339 0.05581 0.40012 0.058 0.40589 C 0.06113 0.41512 0.06003 0.40762 0.06191 0.41685 C 0.0641 0.42742 0.06504 0.43838 0.06863 0.44838 " pathEditMode="relative" rAng="0" ptsTypes="fffffffffffffA">
                                      <p:cBhvr>
                                        <p:cTn id="5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22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" y="133350"/>
            <a:ext cx="1947714" cy="2481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43496" y="2581886"/>
            <a:ext cx="3960440" cy="3921878"/>
          </a:xfrm>
          <a:prstGeom prst="wedgeRoundRectCallout">
            <a:avLst>
              <a:gd name="adj1" fmla="val -32083"/>
              <a:gd name="adj2" fmla="val 63009"/>
              <a:gd name="adj3" fmla="val 1666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Какой свет нам говорит: </a:t>
            </a:r>
            <a:b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«Проходите – путь открыт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thumb1.shutterstock.com/display_pic_with_logo/299362/227438197/stock-vector--different-traffic-light-set-isolated-and-versions-with-poles-traffic-lamps-semaphores-green-22743819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91" r="60748" b="5319"/>
          <a:stretch/>
        </p:blipFill>
        <p:spPr bwMode="auto">
          <a:xfrm>
            <a:off x="6592168" y="383084"/>
            <a:ext cx="2808312" cy="35283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thumb1.shutterstock.com/display_pic_with_logo/299362/227438197/stock-vector--different-traffic-light-set-isolated-and-versions-with-poles-traffic-lamps-semaphores-green-22743819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21" t="53191" b="5319"/>
          <a:stretch/>
        </p:blipFill>
        <p:spPr bwMode="auto">
          <a:xfrm>
            <a:off x="6592168" y="4127500"/>
            <a:ext cx="2808312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270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228600"/>
            <a:ext cx="1488186" cy="19118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778000" y="406400"/>
            <a:ext cx="7259955" cy="60016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3300" b="1" smtClean="0">
                <a:solidFill>
                  <a:srgbClr val="FF0000"/>
                </a:solidFill>
                <a:latin typeface="Arial Black" pitchFamily="34" charset="0"/>
              </a:rPr>
              <a:t>Найди лишний знак</a:t>
            </a:r>
            <a:endParaRPr lang="ru-RU" sz="3300" b="1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2616200"/>
            <a:ext cx="2806954" cy="2764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26" name="Picture 2" descr="C:\Users\luba62\Pictures\смарт\запр\61330394_w640_h640_cid1365601_pid31550723-da82f25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028" y="2612200"/>
            <a:ext cx="2768790" cy="276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ba62\Pictures\смарт\разреш\4-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96" y="2616200"/>
            <a:ext cx="2803032" cy="28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54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1688" y="548680"/>
            <a:ext cx="5801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Arial Black" pitchFamily="34" charset="0"/>
              </a:rPr>
              <a:t>Соотнеси картинки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66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228600"/>
            <a:ext cx="1651298" cy="20266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 descr="Дидактическая игра «Дорожные знаки»"/>
          <p:cNvPicPr/>
          <p:nvPr/>
        </p:nvPicPr>
        <p:blipFill>
          <a:blip r:embed="rId3" cstate="print"/>
          <a:srcRect l="2419" t="25793" r="62581" b="28753"/>
          <a:stretch>
            <a:fillRect/>
          </a:stretch>
        </p:blipFill>
        <p:spPr bwMode="auto">
          <a:xfrm>
            <a:off x="593404" y="2111277"/>
            <a:ext cx="20383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идактическая игра «Дорожные знаки»"/>
          <p:cNvPicPr/>
          <p:nvPr/>
        </p:nvPicPr>
        <p:blipFill>
          <a:blip r:embed="rId4" cstate="print"/>
          <a:srcRect l="3871" t="24101" r="70161" b="45455"/>
          <a:stretch>
            <a:fillRect/>
          </a:stretch>
        </p:blipFill>
        <p:spPr bwMode="auto">
          <a:xfrm>
            <a:off x="4071888" y="2111276"/>
            <a:ext cx="19481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идактическая игра «Дорожные знаки»"/>
          <p:cNvPicPr/>
          <p:nvPr/>
        </p:nvPicPr>
        <p:blipFill>
          <a:blip r:embed="rId5" cstate="print"/>
          <a:srcRect l="3710" t="23467" r="73064" b="32558"/>
          <a:stretch>
            <a:fillRect/>
          </a:stretch>
        </p:blipFill>
        <p:spPr bwMode="auto">
          <a:xfrm>
            <a:off x="7387476" y="2089358"/>
            <a:ext cx="137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идактическая игра «Дорожные знаки»"/>
          <p:cNvPicPr/>
          <p:nvPr/>
        </p:nvPicPr>
        <p:blipFill>
          <a:blip r:embed="rId4" cstate="print"/>
          <a:srcRect l="51774" t="24101" r="5323" b="45455"/>
          <a:stretch>
            <a:fillRect/>
          </a:stretch>
        </p:blipFill>
        <p:spPr bwMode="auto">
          <a:xfrm>
            <a:off x="260350" y="5135612"/>
            <a:ext cx="273141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Дидактическая игра «Дорожные знаки»"/>
          <p:cNvPicPr/>
          <p:nvPr/>
        </p:nvPicPr>
        <p:blipFill>
          <a:blip r:embed="rId5" cstate="print"/>
          <a:srcRect l="48548" t="23467" r="2258" b="31501"/>
          <a:stretch>
            <a:fillRect/>
          </a:stretch>
        </p:blipFill>
        <p:spPr bwMode="auto">
          <a:xfrm>
            <a:off x="3351808" y="5125963"/>
            <a:ext cx="3096344" cy="23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Дидактическая игра «Дорожные знаки»"/>
          <p:cNvPicPr/>
          <p:nvPr/>
        </p:nvPicPr>
        <p:blipFill>
          <a:blip r:embed="rId3" cstate="print"/>
          <a:srcRect l="54193" t="28330" r="2097" b="31501"/>
          <a:stretch>
            <a:fillRect/>
          </a:stretch>
        </p:blipFill>
        <p:spPr bwMode="auto">
          <a:xfrm>
            <a:off x="6808192" y="5125962"/>
            <a:ext cx="2952328" cy="23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055664" y="3911476"/>
            <a:ext cx="2422948" cy="1584176"/>
          </a:xfrm>
          <a:prstGeom prst="straightConnector1">
            <a:avLst/>
          </a:prstGeom>
          <a:ln>
            <a:solidFill>
              <a:srgbClr val="3333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584056" y="3767460"/>
            <a:ext cx="2016224" cy="2088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271688" y="3839468"/>
            <a:ext cx="5115788" cy="2304256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26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247316"/>
            <a:ext cx="2083346" cy="25840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3927872" y="1751236"/>
            <a:ext cx="4536504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отлично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поиграли, вот что с вами мы узнали:</a:t>
            </a:r>
          </a:p>
          <a:p>
            <a:pPr algn="ctr"/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ьная выноска 3"/>
          <p:cNvSpPr/>
          <p:nvPr/>
        </p:nvSpPr>
        <p:spPr>
          <a:xfrm rot="5770642">
            <a:off x="3135784" y="671116"/>
            <a:ext cx="6192688" cy="6120680"/>
          </a:xfrm>
          <a:prstGeom prst="wedgeEllipseCallout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477388/9cab88cd-e70e-4f32-9443-73617b0753e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456" y="383084"/>
            <a:ext cx="9814943" cy="756084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559720" y="2111276"/>
            <a:ext cx="936104" cy="936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31928" y="3047380"/>
            <a:ext cx="858396" cy="8640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384213" y="3929066"/>
            <a:ext cx="864096" cy="84650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472" y="1319188"/>
            <a:ext cx="9505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u="sng" dirty="0">
                <a:hlinkClick r:id="rId2"/>
              </a:rPr>
              <a:t>http://nachalo4ka.ru/detyam-o-svetofore-i-pravilah-dorozhnogo-dvizheniya/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ru-RU" u="sng" dirty="0">
                <a:hlinkClick r:id="rId3"/>
              </a:rPr>
              <a:t>http://malishi74.ru/development/49/pravila_dorozhnogo_dvizheniya_dlya_detej_v_kartinkax/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ru-RU" u="sng" dirty="0">
                <a:hlinkClick r:id="rId4"/>
              </a:rPr>
              <a:t>http://fotodes.ru/upload/img1347185404.jpg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ru-RU" u="sng" dirty="0">
                <a:hlinkClick r:id="rId5"/>
              </a:rPr>
              <a:t>http://1.bp.blogspot.com/-5p_vV0myTeU/UjiN1ngC_HI/AAAAAAAAEDk/2zooaUcDarM/s640/b226.jpg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ru-RU" u="sng" dirty="0">
                <a:hlinkClick r:id="rId6"/>
              </a:rPr>
              <a:t>http://smolmotor.ru/upload/iblock/90a/90ac27c5a03ecb1dca829ec6047b357d.jpg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ru-RU" u="sng" dirty="0">
                <a:hlinkClick r:id="rId7"/>
              </a:rPr>
              <a:t>http://vashgorod.ru/uploads/images/news/t5/f22319.jpg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ru-RU" u="sng" dirty="0">
                <a:hlinkClick r:id="rId8"/>
              </a:rPr>
              <a:t>http://tulasmi.ru/content/uploads/2014/10/20141022-znak.jpg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ru-RU" u="sng" dirty="0">
                <a:hlinkClick r:id="rId9"/>
              </a:rPr>
              <a:t>https://im2-tub-ru.yandex.net/i?id=b37fca14efd960e512d7373182ba2887&amp;n=33&amp;h=215&amp;w=303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ru-RU" u="sng" dirty="0">
                <a:hlinkClick r:id="rId10"/>
              </a:rPr>
              <a:t>http://forumimage.ru/uploads/20160412/146043211837203923.jpg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ru-RU" u="sng" dirty="0">
                <a:hlinkClick r:id="rId11"/>
              </a:rPr>
              <a:t>http://www.dpol4.ru/img/picture/Jun/04/fa970789c599eabbbd6f839d4865e8cc/7.jpg</a:t>
            </a:r>
            <a:endParaRPr lang="ru-RU" dirty="0"/>
          </a:p>
          <a:p>
            <a:pPr lvl="0">
              <a:lnSpc>
                <a:spcPct val="150000"/>
              </a:lnSpc>
            </a:pPr>
            <a:r>
              <a:rPr lang="ru-RU" u="sng" dirty="0">
                <a:hlinkClick r:id="rId12"/>
              </a:rPr>
              <a:t>https://</a:t>
            </a:r>
            <a:r>
              <a:rPr lang="ru-RU" u="sng" dirty="0" smtClean="0">
                <a:hlinkClick r:id="rId12"/>
              </a:rPr>
              <a:t>thumbs.dreamstime.com/z/cartoon-green-traffic-light-illustration-36583100.jpg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7512" y="38308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Источники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3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4241800"/>
            <a:ext cx="3004947" cy="19065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254000"/>
            <a:ext cx="1320673" cy="16983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1574800" y="419100"/>
            <a:ext cx="170500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игры: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6058" y="1009067"/>
            <a:ext cx="7954462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оздание </a:t>
            </a:r>
            <a:r>
              <a:rPr lang="ru-RU" sz="24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условий для формирования навыков безопасного поведения на дороге, способствование развитию познавательных процессов, необходимых для правильной ориентации на улице.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1823" y="2831356"/>
            <a:ext cx="7547102" cy="48013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игры:</a:t>
            </a:r>
            <a:endParaRPr lang="ru-RU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• Закрепить правила дорожного движения, учить применять знания полученные ранее в практической деятельности;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• Закрепить знания детей о работе светофора;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• Продолжать закреплять правила поведения на проезжей части.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• Развивать у детей чувство ответственности при соблюдении ПДД;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• Закреплять представление о том, что знаки делятся на несколько групп (предупреждающие, информирующие, запрещающие);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• Упражнять в ориентировке в окружающей обстановке;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• Закрепить в речи детей слова: пешеход, пассажир, тротуар, сигналы светофора, названия дорожных знаков</a:t>
            </a:r>
            <a:r>
              <a:rPr lang="ru-RU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9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52400"/>
            <a:ext cx="1763522" cy="22524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Полилиния 2"/>
          <p:cNvSpPr/>
          <p:nvPr/>
        </p:nvSpPr>
        <p:spPr>
          <a:xfrm>
            <a:off x="2118930" y="589886"/>
            <a:ext cx="7353558" cy="6777974"/>
          </a:xfrm>
          <a:custGeom>
            <a:avLst/>
            <a:gdLst/>
            <a:ahLst/>
            <a:cxnLst/>
            <a:rect l="0" t="0" r="0" b="0"/>
            <a:pathLst>
              <a:path w="6480979" h="4641467">
                <a:moveTo>
                  <a:pt x="1080163" y="0"/>
                </a:moveTo>
                <a:lnTo>
                  <a:pt x="5508373" y="0"/>
                </a:lnTo>
                <a:lnTo>
                  <a:pt x="5616850" y="15800"/>
                </a:lnTo>
                <a:lnTo>
                  <a:pt x="5810817" y="53985"/>
                </a:lnTo>
                <a:lnTo>
                  <a:pt x="5994675" y="131672"/>
                </a:lnTo>
                <a:lnTo>
                  <a:pt x="6081088" y="169857"/>
                </a:lnTo>
                <a:lnTo>
                  <a:pt x="6232769" y="278488"/>
                </a:lnTo>
                <a:lnTo>
                  <a:pt x="6340328" y="402260"/>
                </a:lnTo>
                <a:lnTo>
                  <a:pt x="6394564" y="472046"/>
                </a:lnTo>
                <a:lnTo>
                  <a:pt x="6448802" y="610961"/>
                </a:lnTo>
                <a:lnTo>
                  <a:pt x="6469948" y="688648"/>
                </a:lnTo>
                <a:lnTo>
                  <a:pt x="6469948" y="726834"/>
                </a:lnTo>
                <a:lnTo>
                  <a:pt x="6480978" y="773577"/>
                </a:lnTo>
                <a:lnTo>
                  <a:pt x="6480978" y="3867888"/>
                </a:lnTo>
                <a:lnTo>
                  <a:pt x="6469948" y="3906732"/>
                </a:lnTo>
                <a:lnTo>
                  <a:pt x="6469948" y="3945575"/>
                </a:lnTo>
                <a:lnTo>
                  <a:pt x="6448802" y="4022604"/>
                </a:lnTo>
                <a:lnTo>
                  <a:pt x="6394564" y="4161518"/>
                </a:lnTo>
                <a:lnTo>
                  <a:pt x="6287010" y="4293192"/>
                </a:lnTo>
                <a:lnTo>
                  <a:pt x="6232769" y="4355077"/>
                </a:lnTo>
                <a:lnTo>
                  <a:pt x="6081088" y="4463708"/>
                </a:lnTo>
                <a:lnTo>
                  <a:pt x="5908261" y="4540736"/>
                </a:lnTo>
                <a:lnTo>
                  <a:pt x="5810817" y="4579580"/>
                </a:lnTo>
                <a:lnTo>
                  <a:pt x="5616850" y="4618424"/>
                </a:lnTo>
                <a:lnTo>
                  <a:pt x="5508373" y="4633566"/>
                </a:lnTo>
                <a:lnTo>
                  <a:pt x="5455053" y="4633566"/>
                </a:lnTo>
                <a:lnTo>
                  <a:pt x="5400816" y="4641466"/>
                </a:lnTo>
                <a:lnTo>
                  <a:pt x="1080163" y="4641466"/>
                </a:lnTo>
                <a:lnTo>
                  <a:pt x="1014894" y="4633566"/>
                </a:lnTo>
                <a:lnTo>
                  <a:pt x="961576" y="4633566"/>
                </a:lnTo>
                <a:lnTo>
                  <a:pt x="853100" y="4618424"/>
                </a:lnTo>
                <a:lnTo>
                  <a:pt x="659129" y="4579580"/>
                </a:lnTo>
                <a:lnTo>
                  <a:pt x="475272" y="4501892"/>
                </a:lnTo>
                <a:lnTo>
                  <a:pt x="388859" y="4463708"/>
                </a:lnTo>
                <a:lnTo>
                  <a:pt x="238096" y="4355077"/>
                </a:lnTo>
                <a:lnTo>
                  <a:pt x="129620" y="4231305"/>
                </a:lnTo>
                <a:lnTo>
                  <a:pt x="75382" y="4161518"/>
                </a:lnTo>
                <a:lnTo>
                  <a:pt x="22064" y="4022604"/>
                </a:lnTo>
                <a:lnTo>
                  <a:pt x="0" y="3945575"/>
                </a:lnTo>
                <a:lnTo>
                  <a:pt x="0" y="688648"/>
                </a:lnTo>
                <a:lnTo>
                  <a:pt x="22064" y="610961"/>
                </a:lnTo>
                <a:lnTo>
                  <a:pt x="75382" y="472046"/>
                </a:lnTo>
                <a:lnTo>
                  <a:pt x="183858" y="340374"/>
                </a:lnTo>
                <a:lnTo>
                  <a:pt x="238096" y="278488"/>
                </a:lnTo>
                <a:lnTo>
                  <a:pt x="388859" y="169857"/>
                </a:lnTo>
                <a:lnTo>
                  <a:pt x="561686" y="92829"/>
                </a:lnTo>
                <a:lnTo>
                  <a:pt x="659129" y="53985"/>
                </a:lnTo>
                <a:lnTo>
                  <a:pt x="853100" y="15800"/>
                </a:lnTo>
                <a:lnTo>
                  <a:pt x="961576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18930" y="1341483"/>
            <a:ext cx="7353558" cy="403187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По городу, по улице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Не ходят просто так: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Когда не знаешь правил,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Легко попасть впросак.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Все время будь внимателен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И помни наперед: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Свои имеют правила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Шофер и пешеход.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503" y="139218"/>
            <a:ext cx="886009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2CD32"/>
                </a:solidFill>
                <a:latin typeface="Arial Black" pitchFamily="34" charset="0"/>
              </a:rPr>
              <a:t>На каком рисунке дети соблюдают правила ПДД</a:t>
            </a:r>
            <a:endParaRPr lang="ru-RU" sz="2400" b="1" dirty="0">
              <a:solidFill>
                <a:srgbClr val="32CD32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054100"/>
            <a:ext cx="4046612" cy="29293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8" y="4428233"/>
            <a:ext cx="4060963" cy="29380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40" y="1066800"/>
            <a:ext cx="4087938" cy="3060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697" y="4412738"/>
            <a:ext cx="4113881" cy="30271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5983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914400"/>
            <a:ext cx="3418656" cy="53013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Полилиния 2"/>
          <p:cNvSpPr/>
          <p:nvPr/>
        </p:nvSpPr>
        <p:spPr>
          <a:xfrm>
            <a:off x="5337900" y="691040"/>
            <a:ext cx="4278604" cy="5596700"/>
          </a:xfrm>
          <a:custGeom>
            <a:avLst/>
            <a:gdLst/>
            <a:ahLst/>
            <a:cxnLst/>
            <a:rect l="0" t="0" r="0" b="0"/>
            <a:pathLst>
              <a:path w="4090391" h="5153737">
                <a:moveTo>
                  <a:pt x="681732" y="0"/>
                </a:moveTo>
                <a:lnTo>
                  <a:pt x="3476541" y="0"/>
                </a:lnTo>
                <a:lnTo>
                  <a:pt x="3545004" y="17545"/>
                </a:lnTo>
                <a:lnTo>
                  <a:pt x="3667425" y="59944"/>
                </a:lnTo>
                <a:lnTo>
                  <a:pt x="3783465" y="146205"/>
                </a:lnTo>
                <a:lnTo>
                  <a:pt x="3838003" y="188605"/>
                </a:lnTo>
                <a:lnTo>
                  <a:pt x="3933735" y="309223"/>
                </a:lnTo>
                <a:lnTo>
                  <a:pt x="4001621" y="446656"/>
                </a:lnTo>
                <a:lnTo>
                  <a:pt x="4035850" y="524145"/>
                </a:lnTo>
                <a:lnTo>
                  <a:pt x="4070082" y="678392"/>
                </a:lnTo>
                <a:lnTo>
                  <a:pt x="4083427" y="764653"/>
                </a:lnTo>
                <a:lnTo>
                  <a:pt x="4083427" y="807053"/>
                </a:lnTo>
                <a:lnTo>
                  <a:pt x="4090390" y="858956"/>
                </a:lnTo>
                <a:lnTo>
                  <a:pt x="4090390" y="4294779"/>
                </a:lnTo>
                <a:lnTo>
                  <a:pt x="4083427" y="4337910"/>
                </a:lnTo>
                <a:lnTo>
                  <a:pt x="4083427" y="4381042"/>
                </a:lnTo>
                <a:lnTo>
                  <a:pt x="4070082" y="4466571"/>
                </a:lnTo>
                <a:lnTo>
                  <a:pt x="4035850" y="4620817"/>
                </a:lnTo>
                <a:lnTo>
                  <a:pt x="3967969" y="4767024"/>
                </a:lnTo>
                <a:lnTo>
                  <a:pt x="3933735" y="4835740"/>
                </a:lnTo>
                <a:lnTo>
                  <a:pt x="3838003" y="4956360"/>
                </a:lnTo>
                <a:lnTo>
                  <a:pt x="3728926" y="5041889"/>
                </a:lnTo>
                <a:lnTo>
                  <a:pt x="3667425" y="5085019"/>
                </a:lnTo>
                <a:lnTo>
                  <a:pt x="3545004" y="5128149"/>
                </a:lnTo>
                <a:lnTo>
                  <a:pt x="3476541" y="5144964"/>
                </a:lnTo>
                <a:lnTo>
                  <a:pt x="3442890" y="5144964"/>
                </a:lnTo>
                <a:lnTo>
                  <a:pt x="3408658" y="5153736"/>
                </a:lnTo>
                <a:lnTo>
                  <a:pt x="681732" y="5153736"/>
                </a:lnTo>
                <a:lnTo>
                  <a:pt x="640537" y="5144964"/>
                </a:lnTo>
                <a:lnTo>
                  <a:pt x="606886" y="5144964"/>
                </a:lnTo>
                <a:lnTo>
                  <a:pt x="538423" y="5128149"/>
                </a:lnTo>
                <a:lnTo>
                  <a:pt x="416002" y="5085019"/>
                </a:lnTo>
                <a:lnTo>
                  <a:pt x="299961" y="4998759"/>
                </a:lnTo>
                <a:lnTo>
                  <a:pt x="245423" y="4956360"/>
                </a:lnTo>
                <a:lnTo>
                  <a:pt x="150270" y="4835740"/>
                </a:lnTo>
                <a:lnTo>
                  <a:pt x="81808" y="4698306"/>
                </a:lnTo>
                <a:lnTo>
                  <a:pt x="47577" y="4620817"/>
                </a:lnTo>
                <a:lnTo>
                  <a:pt x="13926" y="4466571"/>
                </a:lnTo>
                <a:lnTo>
                  <a:pt x="0" y="4381042"/>
                </a:lnTo>
                <a:lnTo>
                  <a:pt x="0" y="764653"/>
                </a:lnTo>
                <a:lnTo>
                  <a:pt x="13926" y="678392"/>
                </a:lnTo>
                <a:lnTo>
                  <a:pt x="47577" y="524145"/>
                </a:lnTo>
                <a:lnTo>
                  <a:pt x="116040" y="377941"/>
                </a:lnTo>
                <a:lnTo>
                  <a:pt x="150270" y="309223"/>
                </a:lnTo>
                <a:lnTo>
                  <a:pt x="245423" y="188605"/>
                </a:lnTo>
                <a:lnTo>
                  <a:pt x="354500" y="103074"/>
                </a:lnTo>
                <a:lnTo>
                  <a:pt x="416002" y="59944"/>
                </a:lnTo>
                <a:lnTo>
                  <a:pt x="538423" y="17545"/>
                </a:lnTo>
                <a:lnTo>
                  <a:pt x="606886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526376" y="1095420"/>
            <a:ext cx="4136960" cy="4951934"/>
            <a:chOff x="526376" y="512279"/>
            <a:chExt cx="4136960" cy="4951934"/>
          </a:xfrm>
        </p:grpSpPr>
        <p:sp>
          <p:nvSpPr>
            <p:cNvPr id="4" name="Полилиния 3"/>
            <p:cNvSpPr/>
            <p:nvPr/>
          </p:nvSpPr>
          <p:spPr>
            <a:xfrm>
              <a:off x="526376" y="512279"/>
              <a:ext cx="4136960" cy="4951934"/>
            </a:xfrm>
            <a:custGeom>
              <a:avLst/>
              <a:gdLst/>
              <a:ahLst/>
              <a:cxnLst/>
              <a:rect l="0" t="0" r="0" b="0"/>
              <a:pathLst>
                <a:path w="4136960" h="4951934">
                  <a:moveTo>
                    <a:pt x="0" y="0"/>
                  </a:moveTo>
                  <a:lnTo>
                    <a:pt x="4136959" y="0"/>
                  </a:lnTo>
                  <a:lnTo>
                    <a:pt x="4136959" y="4951933"/>
                  </a:lnTo>
                  <a:lnTo>
                    <a:pt x="0" y="4951933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9699" y="1095420"/>
              <a:ext cx="3808893" cy="378565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FF0066"/>
                  </a:solidFill>
                  <a:latin typeface="Times New Roman - 40"/>
                </a:rPr>
                <a:t>   На каком транспортном средстве  передвигался почтальон Печкин?</a:t>
              </a:r>
              <a:endParaRPr lang="ru-RU" sz="4000" b="1" dirty="0">
                <a:solidFill>
                  <a:srgbClr val="FF0066"/>
                </a:solidFill>
                <a:latin typeface="Times New Roman - 4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9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270301"/>
            <a:ext cx="9115044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 - 28"/>
              </a:rPr>
              <a:t>На чём ехали зайчики в произведении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 - 28"/>
              </a:rPr>
              <a:t>К.Чуковского</a:t>
            </a:r>
            <a:r>
              <a:rPr lang="ru-RU" sz="2400" b="1" dirty="0" smtClean="0">
                <a:solidFill>
                  <a:srgbClr val="FF0000"/>
                </a:solidFill>
                <a:latin typeface="Times New Roman - 28"/>
              </a:rPr>
              <a:t> «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 - 28"/>
              </a:rPr>
              <a:t>Тараканище</a:t>
            </a:r>
            <a:r>
              <a:rPr lang="ru-RU" sz="2400" b="1" dirty="0" smtClean="0">
                <a:solidFill>
                  <a:srgbClr val="FF0000"/>
                </a:solidFill>
                <a:latin typeface="Times New Roman - 28"/>
              </a:rPr>
              <a:t>»?</a:t>
            </a:r>
            <a:endParaRPr lang="ru-RU" sz="2400" b="1" dirty="0">
              <a:solidFill>
                <a:srgbClr val="FF0000"/>
              </a:solidFill>
              <a:latin typeface="Times New Roman - 28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1119560" y="2039268"/>
            <a:ext cx="8136903" cy="5616624"/>
          </a:xfrm>
          <a:custGeom>
            <a:avLst/>
            <a:gdLst/>
            <a:ahLst/>
            <a:cxnLst/>
            <a:rect l="0" t="0" r="0" b="0"/>
            <a:pathLst>
              <a:path w="7212462" h="4843208">
                <a:moveTo>
                  <a:pt x="0" y="0"/>
                </a:moveTo>
                <a:lnTo>
                  <a:pt x="7212461" y="0"/>
                </a:lnTo>
                <a:lnTo>
                  <a:pt x="7212461" y="4843207"/>
                </a:lnTo>
                <a:lnTo>
                  <a:pt x="0" y="4843207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60" y="2039268"/>
            <a:ext cx="8136903" cy="56166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685800"/>
            <a:ext cx="1320673" cy="16983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687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44500"/>
            <a:ext cx="6988302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  <a:latin typeface="Arial Black" pitchFamily="34" charset="0"/>
              </a:rPr>
              <a:t>Отгадай загадку</a:t>
            </a:r>
            <a:endParaRPr lang="ru-RU" sz="3200" b="1" i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500" y="2399308"/>
            <a:ext cx="3877564" cy="26776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800" b="1" dirty="0" smtClean="0">
                <a:solidFill>
                  <a:srgbClr val="6400A8"/>
                </a:solidFill>
                <a:latin typeface="Calibri - 28"/>
              </a:rPr>
              <a:t>Красный круг, </a:t>
            </a:r>
          </a:p>
          <a:p>
            <a:r>
              <a:rPr lang="ru-RU" sz="2800" b="1" dirty="0" smtClean="0">
                <a:solidFill>
                  <a:srgbClr val="6400A8"/>
                </a:solidFill>
                <a:latin typeface="Calibri - 28"/>
              </a:rPr>
              <a:t>а в нем мой друг,</a:t>
            </a:r>
          </a:p>
          <a:p>
            <a:r>
              <a:rPr lang="ru-RU" sz="2800" b="1" dirty="0" smtClean="0">
                <a:solidFill>
                  <a:srgbClr val="6400A8"/>
                </a:solidFill>
                <a:latin typeface="Calibri - 28"/>
              </a:rPr>
              <a:t>Быстрый друг - велосипед.</a:t>
            </a:r>
          </a:p>
          <a:p>
            <a:r>
              <a:rPr lang="ru-RU" sz="2800" b="1" dirty="0" smtClean="0">
                <a:solidFill>
                  <a:srgbClr val="6400A8"/>
                </a:solidFill>
                <a:latin typeface="Calibri - 28"/>
              </a:rPr>
              <a:t>Знак гласит: ….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Calibri - 28"/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  <a:latin typeface="Calibri - 25"/>
              </a:rPr>
              <a:t>что говорит знак?)</a:t>
            </a:r>
            <a:endParaRPr lang="ru-RU" sz="2400" b="1" dirty="0">
              <a:solidFill>
                <a:srgbClr val="FF0000"/>
              </a:solidFill>
              <a:latin typeface="Calibri - 25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152" y="1638300"/>
            <a:ext cx="4433316" cy="4289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Полилиния 4"/>
          <p:cNvSpPr/>
          <p:nvPr/>
        </p:nvSpPr>
        <p:spPr>
          <a:xfrm>
            <a:off x="372559" y="5897306"/>
            <a:ext cx="6363625" cy="966498"/>
          </a:xfrm>
          <a:custGeom>
            <a:avLst/>
            <a:gdLst/>
            <a:ahLst/>
            <a:cxnLst/>
            <a:rect l="0" t="0" r="0" b="0"/>
            <a:pathLst>
              <a:path w="4152483" h="799452">
                <a:moveTo>
                  <a:pt x="692080" y="0"/>
                </a:moveTo>
                <a:lnTo>
                  <a:pt x="3529316" y="0"/>
                </a:lnTo>
                <a:lnTo>
                  <a:pt x="3598818" y="2722"/>
                </a:lnTo>
                <a:lnTo>
                  <a:pt x="3723097" y="9299"/>
                </a:lnTo>
                <a:lnTo>
                  <a:pt x="3840898" y="22680"/>
                </a:lnTo>
                <a:lnTo>
                  <a:pt x="3896264" y="29257"/>
                </a:lnTo>
                <a:lnTo>
                  <a:pt x="3993450" y="47967"/>
                </a:lnTo>
                <a:lnTo>
                  <a:pt x="4062364" y="69286"/>
                </a:lnTo>
                <a:lnTo>
                  <a:pt x="4097116" y="81307"/>
                </a:lnTo>
                <a:lnTo>
                  <a:pt x="4131867" y="105233"/>
                </a:lnTo>
                <a:lnTo>
                  <a:pt x="4145414" y="118615"/>
                </a:lnTo>
                <a:lnTo>
                  <a:pt x="4145414" y="125190"/>
                </a:lnTo>
                <a:lnTo>
                  <a:pt x="4152482" y="133243"/>
                </a:lnTo>
                <a:lnTo>
                  <a:pt x="4152482" y="666209"/>
                </a:lnTo>
                <a:lnTo>
                  <a:pt x="4145414" y="672899"/>
                </a:lnTo>
                <a:lnTo>
                  <a:pt x="4145414" y="679590"/>
                </a:lnTo>
                <a:lnTo>
                  <a:pt x="4131867" y="692858"/>
                </a:lnTo>
                <a:lnTo>
                  <a:pt x="4097116" y="716784"/>
                </a:lnTo>
                <a:lnTo>
                  <a:pt x="4028203" y="739464"/>
                </a:lnTo>
                <a:lnTo>
                  <a:pt x="3993450" y="750123"/>
                </a:lnTo>
                <a:lnTo>
                  <a:pt x="3896264" y="768833"/>
                </a:lnTo>
                <a:lnTo>
                  <a:pt x="3785532" y="782102"/>
                </a:lnTo>
                <a:lnTo>
                  <a:pt x="3723097" y="788792"/>
                </a:lnTo>
                <a:lnTo>
                  <a:pt x="3598818" y="795483"/>
                </a:lnTo>
                <a:lnTo>
                  <a:pt x="3529316" y="798090"/>
                </a:lnTo>
                <a:lnTo>
                  <a:pt x="3495153" y="798090"/>
                </a:lnTo>
                <a:lnTo>
                  <a:pt x="3460402" y="799451"/>
                </a:lnTo>
                <a:lnTo>
                  <a:pt x="692080" y="799451"/>
                </a:lnTo>
                <a:lnTo>
                  <a:pt x="650260" y="798090"/>
                </a:lnTo>
                <a:lnTo>
                  <a:pt x="616098" y="798090"/>
                </a:lnTo>
                <a:lnTo>
                  <a:pt x="546596" y="795483"/>
                </a:lnTo>
                <a:lnTo>
                  <a:pt x="422315" y="788792"/>
                </a:lnTo>
                <a:lnTo>
                  <a:pt x="304515" y="775410"/>
                </a:lnTo>
                <a:lnTo>
                  <a:pt x="249148" y="768833"/>
                </a:lnTo>
                <a:lnTo>
                  <a:pt x="152551" y="750123"/>
                </a:lnTo>
                <a:lnTo>
                  <a:pt x="83049" y="728804"/>
                </a:lnTo>
                <a:lnTo>
                  <a:pt x="48298" y="716784"/>
                </a:lnTo>
                <a:lnTo>
                  <a:pt x="14136" y="692858"/>
                </a:lnTo>
                <a:lnTo>
                  <a:pt x="0" y="679590"/>
                </a:lnTo>
                <a:lnTo>
                  <a:pt x="0" y="118615"/>
                </a:lnTo>
                <a:lnTo>
                  <a:pt x="14136" y="105233"/>
                </a:lnTo>
                <a:lnTo>
                  <a:pt x="48298" y="81307"/>
                </a:lnTo>
                <a:lnTo>
                  <a:pt x="117800" y="58627"/>
                </a:lnTo>
                <a:lnTo>
                  <a:pt x="152551" y="47967"/>
                </a:lnTo>
                <a:lnTo>
                  <a:pt x="249148" y="29257"/>
                </a:lnTo>
                <a:lnTo>
                  <a:pt x="359881" y="15990"/>
                </a:lnTo>
                <a:lnTo>
                  <a:pt x="422315" y="9299"/>
                </a:lnTo>
                <a:lnTo>
                  <a:pt x="546596" y="2722"/>
                </a:lnTo>
                <a:lnTo>
                  <a:pt x="616098" y="0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60557" y="5960076"/>
            <a:ext cx="5787628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  <a:t>Движение на велосипедах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  <a:t>запрещено</a:t>
            </a:r>
            <a:endParaRPr lang="ru-RU" sz="2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28600"/>
            <a:ext cx="1320673" cy="16983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695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355600"/>
            <a:ext cx="1727708" cy="2212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xtBox 2"/>
          <p:cNvSpPr txBox="1"/>
          <p:nvPr/>
        </p:nvSpPr>
        <p:spPr>
          <a:xfrm>
            <a:off x="1839640" y="330199"/>
            <a:ext cx="7885236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820"/>
                </a:solidFill>
                <a:latin typeface="Arial Black" pitchFamily="34" charset="0"/>
              </a:rPr>
              <a:t>Где можно кататься на велосипеде </a:t>
            </a:r>
          </a:p>
          <a:p>
            <a:pPr algn="ctr"/>
            <a:r>
              <a:rPr lang="ru-RU" sz="2800" b="1" dirty="0" smtClean="0">
                <a:solidFill>
                  <a:srgbClr val="FF6820"/>
                </a:solidFill>
                <a:latin typeface="Arial Black" pitchFamily="34" charset="0"/>
              </a:rPr>
              <a:t>и роликовых коньках?</a:t>
            </a:r>
            <a:endParaRPr lang="ru-RU" sz="2800" b="1" dirty="0">
              <a:solidFill>
                <a:srgbClr val="FF682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395" y="2177205"/>
            <a:ext cx="3478542" cy="43697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/>
          <p:cNvSpPr txBox="1"/>
          <p:nvPr/>
        </p:nvSpPr>
        <p:spPr>
          <a:xfrm>
            <a:off x="317500" y="2819400"/>
            <a:ext cx="476250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dirty="0" smtClean="0">
                <a:solidFill>
                  <a:srgbClr val="984807"/>
                </a:solidFill>
                <a:latin typeface="Arial Black" pitchFamily="34" charset="0"/>
              </a:rPr>
              <a:t>1. На тихих улицах,</a:t>
            </a:r>
          </a:p>
          <a:p>
            <a:pPr algn="ctr"/>
            <a:r>
              <a:rPr lang="ru-RU" sz="2400" b="1" dirty="0" smtClean="0">
                <a:solidFill>
                  <a:srgbClr val="984807"/>
                </a:solidFill>
                <a:latin typeface="Arial Black" pitchFamily="34" charset="0"/>
              </a:rPr>
              <a:t> чтобы никому не мешать.</a:t>
            </a:r>
            <a:endParaRPr lang="ru-RU" sz="2400" b="1" dirty="0">
              <a:solidFill>
                <a:srgbClr val="984807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50" y="4362102"/>
            <a:ext cx="5382208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2. Во дворе дома,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но надо быть внимательным.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" y="6049021"/>
            <a:ext cx="5000848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3. По тротуарам, </a:t>
            </a:r>
          </a:p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 Black" pitchFamily="34" charset="0"/>
              </a:rPr>
              <a:t>чтобы не сбил автомобиль.</a:t>
            </a:r>
            <a:endParaRPr lang="ru-RU" sz="24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5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199" y="311076"/>
            <a:ext cx="8400923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Arial Black" pitchFamily="34" charset="0"/>
              </a:rPr>
              <a:t>Найди знак</a:t>
            </a:r>
            <a:endParaRPr lang="ru-RU" sz="36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512" y="1751236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Проезд запрещён</a:t>
            </a:r>
          </a:p>
        </p:txBody>
      </p:sp>
      <p:pic>
        <p:nvPicPr>
          <p:cNvPr id="1026" name="Picture 2" descr="C:\Users\luba62\Pictures\смарт\запр\600px-Norwegian-road-sign-306.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465" y="2151346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496" y="2716985"/>
            <a:ext cx="4783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На велосипеде можно кататься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512" y="3839468"/>
            <a:ext cx="2871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Дорожные работы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7512" y="4703564"/>
            <a:ext cx="2537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Внимание! Дети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4362" y="6178833"/>
            <a:ext cx="2420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  <a:latin typeface="Arial Black" pitchFamily="34" charset="0"/>
              </a:rPr>
              <a:t>Шуметь нельзя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9904" y="5364880"/>
            <a:ext cx="2909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  <a:latin typeface="Arial Black" pitchFamily="34" charset="0"/>
              </a:rPr>
              <a:t>Впереди светофор</a:t>
            </a:r>
          </a:p>
        </p:txBody>
      </p:sp>
      <p:pic>
        <p:nvPicPr>
          <p:cNvPr id="1027" name="Picture 3" descr="C:\Users\luba62\Pictures\смарт\запр\3.26_Russian_road_sign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16" y="987133"/>
            <a:ext cx="1531057" cy="153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uba62\Pictures\смарт\предупр\189bd72452e6325e1851b4cbb7914e1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548" y="4341027"/>
            <a:ext cx="1574001" cy="138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uba62\Pictures\смарт\разреш\4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056" y="6163047"/>
            <a:ext cx="1446985" cy="14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uba62\Pictures\смарт\предупр\hello_html_497826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996" y="3673124"/>
            <a:ext cx="1563654" cy="13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uba62\Pictures\смарт\предупр\146672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6056511"/>
            <a:ext cx="1627291" cy="14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53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896E-6 -0.00019 C 0.00984 0.00346 -0.0014 -0.00115 0.00844 0.00462 C 0.01562 0.00865 0.02359 0.01058 0.03124 0.0125 C 0.03827 0.02038 0.03218 0.01538 0.04264 0.01884 C 0.05326 0.0223 0.04608 0.02115 0.05529 0.025 C 0.06201 0.02788 0.06966 0.02999 0.07669 0.03134 C 0.08543 0.03826 0.07544 0.03134 0.08965 0.03615 C 0.09168 0.03692 0.09324 0.03865 0.09527 0.03942 C 0.1023 0.04192 0.11073 0.04403 0.11792 0.04557 C 0.13338 0.05403 0.15118 0.0598 0.16789 0.06441 C 0.17383 0.06614 0.17117 0.06653 0.17789 0.06922 C 0.18664 0.07249 0.19413 0.07422 0.20319 0.07556 C 0.21194 0.08018 0.221 0.0796 0.23052 0.08191 C 0.23974 0.08402 0.24817 0.08671 0.25754 0.08806 C 0.27082 0.09325 0.28081 0.09594 0.29455 0.09748 C 0.31048 0.10114 0.32688 0.09979 0.34281 0.10383 C 0.34968 0.10921 0.35765 0.10748 0.36577 0.11017 C 0.40575 0.12325 0.45198 0.12036 0.49243 0.12132 C 0.49961 0.12402 0.49509 0.12286 0.50664 0.12286 " pathEditMode="relative" rAng="0" ptsTypes="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54" y="6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646E-7 -1.30744E-6 C 0.01406 0.0025 0.01999 0.01365 0.02749 0.02346 C 0.03467 0.03346 0.04342 0.04134 0.05279 0.04941 C 0.05857 0.05422 0.06232 0.0598 0.06763 0.06441 C 0.07137 0.0671 0.08074 0.07172 0.08074 0.07191 C 0.08199 0.07326 0.08293 0.07595 0.0848 0.07729 C 0.0898 0.08037 0.10167 0.0846 0.10167 0.08479 C 0.11276 0.09691 0.12369 0.11248 0.13806 0.12171 C 0.14181 0.13209 0.13837 0.12594 0.15274 0.13824 C 0.15524 0.14036 0.15524 0.14344 0.15711 0.14536 C 0.16149 0.15093 0.16758 0.15516 0.17195 0.16036 C 0.17664 0.17247 0.18507 0.18304 0.19538 0.19189 C 0.19819 0.19919 0.20287 0.20227 0.21037 0.20669 C 0.21631 0.22246 0.2352 0.24053 0.25301 0.24553 C 0.26738 0.25822 0.28346 0.26976 0.29752 0.28245 C 0.31282 0.29591 0.29814 0.2886 0.3147 0.29533 C 0.32094 0.30398 0.33266 0.30552 0.34015 0.31398 C 0.34265 0.31667 0.34421 0.32032 0.3464 0.32321 C 0.3489 0.32571 0.35265 0.32763 0.35483 0.33051 C 0.35827 0.33494 0.35983 0.3409 0.36358 0.34551 C 0.37014 0.3532 0.37795 0.36012 0.38451 0.36762 C 0.38872 0.37685 0.3981 0.38262 0.40622 0.38954 C 0.4209 0.40262 0.43339 0.42031 0.45073 0.4303 C 0.46634 0.45088 0.48634 0.45914 0.51242 0.4676 C 0.51429 0.46914 0.51648 0.47145 0.51866 0.47318 C 0.52054 0.47395 0.52335 0.47337 0.52522 0.47491 C 0.54115 0.48606 0.52272 0.47933 0.53803 0.48414 C 0.54209 0.48914 0.54584 0.49087 0.55099 0.49548 " pathEditMode="relative" rAng="0" ptsTypes="fffffffffffffffffffffffffff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0" y="24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892E-6 1.0248E-6 C 0.0089 0.00519 0.01327 0.0125 0.01905 0.02 C 0.0267 0.02961 0.03311 0.03288 0.04263 0.03845 C 0.05232 0.05134 0.06309 0.06326 0.07465 0.07479 C 0.07824 0.0846 0.08402 0.0894 0.09183 0.09671 C 0.10448 0.10902 0.11354 0.12074 0.13212 0.12574 C 0.13556 0.12882 0.14571 0.13766 0.14727 0.14055 C 0.14899 0.14382 0.14759 0.14805 0.1493 0.15132 C 0.15102 0.15439 0.15539 0.15593 0.15774 0.15881 C 0.16102 0.16285 0.16383 0.16708 0.16648 0.1715 C 0.17382 0.18419 0.17367 0.19842 0.18991 0.20804 C 0.20631 0.21746 0.21677 0.23245 0.2327 0.24284 C 0.24785 0.25245 0.25347 0.25053 0.26472 0.26456 C 0.27409 0.27648 0.28283 0.28917 0.29455 0.29936 C 0.29595 0.30321 0.29564 0.30763 0.29876 0.31032 C 0.30079 0.31205 0.30517 0.3159 0.30517 0.31609 " pathEditMode="relative" rAng="0" ptsTypes="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58" y="157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7015E-7 6.76793E-6 C 0.02999 0.00885 0.06091 0.00039 0.09121 0.00635 C 0.12119 0.01885 0.09324 0.00828 0.1682 0.01116 C 0.17757 0.01154 0.1821 0.01404 0.19163 0.01597 C 0.21068 0.01962 0.23005 0.02096 0.24895 0.02558 C 0.25738 0.02769 0.2655 0.03173 0.27378 0.03365 C 0.28971 0.03731 0.30329 0.03885 0.31938 0.04 C 0.39107 0.05884 0.36639 0.04346 0.52413 0.04481 C 0.53006 0.0475 0.52663 0.04654 0.53459 0.04654 " pathEditMode="relative" ptsTypes="ffffff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9792E-6 2.48991E-6 C 0.01078 -0.00135 0.01921 -0.00558 0.03045 -0.00731 C 0.05372 -0.01615 0.02155 -0.00462 0.04295 -0.01039 C 0.05341 -0.01327 0.05357 -0.01462 0.06216 -0.01769 C 0.067 -0.01942 0.07278 -0.02058 0.07668 -0.0225 C 0.09324 -0.03077 0.07215 -0.02077 0.09105 -0.02807 C 0.10073 -0.03173 0.10854 -0.03653 0.11838 -0.03999 C 0.129 -0.04384 0.14103 -0.04711 0.1518 -0.05115 C 0.16024 -0.05442 0.16742 -0.05845 0.1757 -0.06172 C 0.18226 -0.06403 0.18866 -0.06499 0.19491 -0.06807 C 0.21256 -0.07614 0.20225 -0.07441 0.21584 -0.07595 C 0.22755 -0.08191 0.2124 -0.07518 0.22864 -0.07922 C 0.23083 -0.0796 0.23145 -0.08095 0.23348 -0.08153 C 0.23536 -0.0821 0.2377 -0.0821 0.23973 -0.08249 C 0.24332 -0.08326 0.25394 -0.08595 0.25894 -0.08729 C 0.26753 -0.08941 0.27628 -0.09248 0.28455 -0.09518 C 0.28799 -0.09614 0.29221 -0.09652 0.29564 -0.09748 C 0.30033 -0.09883 0.30392 -0.10094 0.3086 -0.10229 C 0.31048 -0.10287 0.31298 -0.10287 0.31485 -0.10325 C 0.32188 -0.10479 0.32891 -0.10652 0.33578 -0.10806 C 0.34843 -0.11094 0.36202 -0.11883 0.37404 -0.12075 C 0.38841 -0.12575 0.39872 -0.13228 0.4109 -0.13825 " pathEditMode="relative" rAng="0" ptsTypes="fffffff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37" y="-69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396E-6 -3.74159E-6 C 0.00313 -0.00077 0.0064 -0.00038 0.00922 -0.00192 C 0.0114 -0.00288 0.01203 -0.00576 0.0139 -0.0073 C 0.01765 -0.01076 0.02062 -0.01134 0.02499 -0.01288 C 0.03108 -0.02018 0.03842 -0.03018 0.0467 -0.03326 C 0.04873 -0.03634 0.05045 -0.03999 0.0531 -0.04249 C 0.05435 -0.04422 0.05638 -0.04326 0.05779 -0.04441 C 0.05919 -0.04576 0.0595 -0.04806 0.06091 -0.04979 C 0.06856 -0.05998 0.07559 -0.06787 0.08574 -0.07402 C 0.09293 -0.08498 0.10402 -0.09382 0.11385 -0.10171 C 0.12182 -0.11574 0.1415 -0.13036 0.1529 -0.1442 C 0.15946 -0.15208 0.1618 -0.16208 0.16867 -0.16996 C 0.17882 -0.18227 0.18819 -0.19592 0.19819 -0.2088 C 0.21599 -0.23168 0.23708 -0.25014 0.25441 -0.27341 C 0.26831 -0.29148 0.28081 -0.31147 0.2933 -0.3307 C 0.29502 -0.33301 0.29877 -0.34243 0.30127 -0.34551 C 0.30892 -0.3555 0.32126 -0.36531 0.32782 -0.37685 C 0.33344 -0.38684 0.33922 -0.39415 0.3464 -0.4028 C 0.36233 -0.42184 0.37358 -0.44606 0.39341 -0.4601 C 0.40028 -0.47317 0.39122 -0.45741 0.40278 -0.47106 C 0.40403 -0.47279 0.4045 -0.4751 0.40575 -0.47664 C 0.40856 -0.47952 0.41246 -0.48087 0.41512 -0.48394 C 0.42418 -0.49452 0.43324 -0.50432 0.44339 -0.51355 C 0.45479 -0.52413 0.46853 -0.53143 0.47931 -0.54297 " pathEditMode="relative" rAng="0" ptsTypes="fffffffffffffffffffffff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-27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420</Words>
  <Application>Microsoft Office PowerPoint</Application>
  <PresentationFormat>Произвольный</PresentationFormat>
  <Paragraphs>81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Arial</vt:lpstr>
      <vt:lpstr>Times New Roman - 40</vt:lpstr>
      <vt:lpstr>Arial Black</vt:lpstr>
      <vt:lpstr>Calibri - 39</vt:lpstr>
      <vt:lpstr>Arial - 36</vt:lpstr>
      <vt:lpstr>Times New Roman</vt:lpstr>
      <vt:lpstr>Calibri</vt:lpstr>
      <vt:lpstr>Times New Roman - 32</vt:lpstr>
      <vt:lpstr>Calibri - 25</vt:lpstr>
      <vt:lpstr>Arial - 28</vt:lpstr>
      <vt:lpstr>Arial - 24</vt:lpstr>
      <vt:lpstr>Arial Black - 48</vt:lpstr>
      <vt:lpstr>Times New Roman - 28</vt:lpstr>
      <vt:lpstr>Arial Black - 36</vt:lpstr>
      <vt:lpstr>Calibri - 28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luba62</dc:creator>
  <cp:lastModifiedBy>luba62</cp:lastModifiedBy>
  <cp:revision>30</cp:revision>
  <dcterms:created xsi:type="dcterms:W3CDTF">2018-07-04T03:45:16Z</dcterms:created>
  <dcterms:modified xsi:type="dcterms:W3CDTF">2018-07-14T12:41:48Z</dcterms:modified>
</cp:coreProperties>
</file>