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86" r:id="rId3"/>
    <p:sldId id="257" r:id="rId4"/>
    <p:sldId id="273" r:id="rId5"/>
    <p:sldId id="274" r:id="rId6"/>
    <p:sldId id="275" r:id="rId7"/>
    <p:sldId id="258" r:id="rId8"/>
    <p:sldId id="285" r:id="rId9"/>
    <p:sldId id="28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277" r:id="rId20"/>
    <p:sldId id="278" r:id="rId21"/>
    <p:sldId id="279" r:id="rId22"/>
    <p:sldId id="269" r:id="rId23"/>
    <p:sldId id="270" r:id="rId24"/>
    <p:sldId id="271" r:id="rId25"/>
    <p:sldId id="272" r:id="rId26"/>
    <p:sldId id="283" r:id="rId27"/>
    <p:sldId id="284" r:id="rId28"/>
    <p:sldId id="287" r:id="rId29"/>
    <p:sldId id="260" r:id="rId30"/>
    <p:sldId id="288" r:id="rId31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12"/>
    </p:cViewPr>
  </p:sorterViewPr>
  <p:notesViewPr>
    <p:cSldViewPr>
      <p:cViewPr varScale="1">
        <p:scale>
          <a:sx n="62" d="100"/>
          <a:sy n="62" d="100"/>
        </p:scale>
        <p:origin x="-3318" y="-84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268" y="0"/>
            <a:ext cx="7135918" cy="535415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12" tIns="49556" rIns="99112" bIns="49556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4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AE12AB-074A-4E04-B1F8-052B487377B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45B04B-A2B5-45B3-8140-620AA7B483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5.wdp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103215245_large_content_1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85168" cy="647563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-38742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ис</a:t>
            </a:r>
            <a:endParaRPr lang="ru-RU" sz="13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332135"/>
            <a:ext cx="8784976" cy="326928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7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Золотая частица Урала</a:t>
            </a:r>
            <a:endParaRPr lang="ru-RU" sz="7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photo_1505831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5045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7089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Холмы, перелески,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Луга и поля —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Родная,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зелѐная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Наша земля.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Земля, где я сделал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Свой первый шажок,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Где вышел когда-то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 развилке дорог.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понял, что это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Раздолье полей —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Частица великой</a:t>
            </a: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Отчизны моей.</a:t>
            </a:r>
          </a:p>
          <a:p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(Г. </a:t>
            </a:r>
            <a:r>
              <a:rPr lang="ru-RU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Ладонщиков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9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photo_1505831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3" y="0"/>
            <a:ext cx="8594769" cy="6820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952" y="1772816"/>
            <a:ext cx="3828292" cy="480131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добрым утром! 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Встало солнце над горою,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Мрак ночной размыт зарёю,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Луг в цветах, как расписной...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добрым утром,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родной!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Шумно двери заскрипели,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Птицы ранние запели,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Звонко спорят с тишиной...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добрым утром,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родной!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 вышли на работу,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Пчёлы мёдом полнят соты,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небе тучки – ни одной...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добрым утром,</a:t>
            </a:r>
          </a:p>
          <a:p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родной!</a:t>
            </a:r>
          </a:p>
          <a:p>
            <a:endParaRPr lang="ru-RU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5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Мои документы\photo_1505831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81510" cy="664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Любите родную природу: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Озера ,леса и поля.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Ведь это же наша с тобою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Навеки родная земля.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ней мы с тобою родились,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Живем мы с тобою на ней!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будем же люди все вместе добрей относиться мы к ней!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2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photo_1505832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0"/>
          <a:stretch/>
        </p:blipFill>
        <p:spPr bwMode="auto">
          <a:xfrm>
            <a:off x="166688" y="476672"/>
            <a:ext cx="881231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photo_150583217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photo_15058322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6"/>
          <a:stretch/>
        </p:blipFill>
        <p:spPr bwMode="auto">
          <a:xfrm>
            <a:off x="35497" y="476672"/>
            <a:ext cx="8997472" cy="600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5109284"/>
            <a:ext cx="3942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 тебе, мой край родной,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твоими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тѐмными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лесами,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твоей великою рекой,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неоглядными полями!</a:t>
            </a:r>
          </a:p>
        </p:txBody>
      </p:sp>
    </p:spTree>
    <p:extLst>
      <p:ext uri="{BB962C8B-B14F-4D97-AF65-F5344CB8AC3E}">
        <p14:creationId xmlns:p14="http://schemas.microsoft.com/office/powerpoint/2010/main" val="5844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photo_1505831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3074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149080"/>
            <a:ext cx="4035079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то, что всех счастливей я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моём краю. Люблю тебя!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Люблю я твой простор родной,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Твой ветерок и твой покой.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всё родное для меня: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Поля, и реки, и луга.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хорошо, что здесь живу,</a:t>
            </a: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краю, который я люблю</a:t>
            </a:r>
          </a:p>
        </p:txBody>
      </p:sp>
    </p:spTree>
    <p:extLst>
      <p:ext uri="{BB962C8B-B14F-4D97-AF65-F5344CB8AC3E}">
        <p14:creationId xmlns:p14="http://schemas.microsoft.com/office/powerpoint/2010/main" val="9703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photo_1505831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34" y="116632"/>
            <a:ext cx="705678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0270" y="3732768"/>
            <a:ext cx="37513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Сосны босые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Сбегают с заснеженных скал.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Богаче, чем краски рассвета,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Светлее, чем звёздный узор,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Земные огни самоцветов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торжественном сумраке гор.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Мне дороги лица простые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руки, что плавят металл.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…Когда говорят о России,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вижу свой синий Урал.</a:t>
            </a:r>
          </a:p>
        </p:txBody>
      </p:sp>
    </p:spTree>
    <p:extLst>
      <p:ext uri="{BB962C8B-B14F-4D97-AF65-F5344CB8AC3E}">
        <p14:creationId xmlns:p14="http://schemas.microsoft.com/office/powerpoint/2010/main" val="25488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8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410364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Привет тебе, мой край родной,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твоими тёмными лесами,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твоей великою рекой,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неоглядными полями!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Привет тебе, народ родимый,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Герой труда неутомимый,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Среди зимы и в летний зной!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Привет тебе, мой край родной!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7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48017" cy="6561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700808"/>
            <a:ext cx="5543505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Тополя да клёны, ивы над рекой: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ты мой любимый!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ты мой родной!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Белые берёзки выстроились в ряд,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Будто бы надели свадебный наряд.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калине грозди ягод средь листвы,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Зажелтели копны скошенной травы.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Узкая тропинка, старый добрый дом,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Пёстрый палисадник под родным окном.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Скрипнуло крылечко, распахнулась дверь –</a:t>
            </a:r>
          </a:p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тебя милее, Родина, поверь!</a:t>
            </a:r>
          </a:p>
        </p:txBody>
      </p:sp>
    </p:spTree>
    <p:extLst>
      <p:ext uri="{BB962C8B-B14F-4D97-AF65-F5344CB8AC3E}">
        <p14:creationId xmlns:p14="http://schemas.microsoft.com/office/powerpoint/2010/main" val="4201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д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етский сад «Ёлочка»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795" y="234888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Авторы: дети, родители, педагоги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г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руппы №2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8545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2017 год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3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1" y="144462"/>
            <a:ext cx="8604002" cy="6466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717032"/>
            <a:ext cx="38555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 то, что всех счастливей я</a:t>
            </a:r>
          </a:p>
          <a:p>
            <a:r>
              <a:rPr lang="ru-RU" b="1" dirty="0">
                <a:solidFill>
                  <a:srgbClr val="FFFF00"/>
                </a:solidFill>
              </a:rPr>
              <a:t>В моём краю. Люблю тебя!</a:t>
            </a:r>
          </a:p>
          <a:p>
            <a:r>
              <a:rPr lang="ru-RU" b="1" dirty="0">
                <a:solidFill>
                  <a:srgbClr val="FFFF00"/>
                </a:solidFill>
              </a:rPr>
              <a:t>Люблю я твой простор родной,</a:t>
            </a:r>
          </a:p>
          <a:p>
            <a:r>
              <a:rPr lang="ru-RU" b="1" dirty="0">
                <a:solidFill>
                  <a:srgbClr val="FFFF00"/>
                </a:solidFill>
              </a:rPr>
              <a:t>Твой ветерок и твой покой.</a:t>
            </a:r>
          </a:p>
          <a:p>
            <a:r>
              <a:rPr lang="ru-RU" b="1" dirty="0">
                <a:solidFill>
                  <a:srgbClr val="FFFF00"/>
                </a:solidFill>
              </a:rPr>
              <a:t>Здесь всё родное для меня:</a:t>
            </a:r>
          </a:p>
          <a:p>
            <a:r>
              <a:rPr lang="ru-RU" b="1" dirty="0">
                <a:solidFill>
                  <a:srgbClr val="FFFF00"/>
                </a:solidFill>
              </a:rPr>
              <a:t>Поля, и реки, и луга.</a:t>
            </a:r>
          </a:p>
          <a:p>
            <a:r>
              <a:rPr lang="ru-RU" b="1" dirty="0">
                <a:solidFill>
                  <a:srgbClr val="FFFF00"/>
                </a:solidFill>
              </a:rPr>
              <a:t>Как хорошо, что здесь живу,</a:t>
            </a:r>
          </a:p>
          <a:p>
            <a:r>
              <a:rPr lang="ru-RU" b="1" dirty="0">
                <a:solidFill>
                  <a:srgbClr val="FFFF00"/>
                </a:solidFill>
              </a:rPr>
              <a:t>В краю, который я люблю.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1416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933056"/>
            <a:ext cx="4297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На свете есть такое место,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Где ты родился и живешь.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Клочок земли - с ним связан тесно -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Своею родиной зовешь.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Люблю я свой родной поселок,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 тех людей, кто здесь живет,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 как бы ни был путь мой долог,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Тропа меня домой ведет</a:t>
            </a:r>
          </a:p>
        </p:txBody>
      </p:sp>
    </p:spTree>
    <p:extLst>
      <p:ext uri="{BB962C8B-B14F-4D97-AF65-F5344CB8AC3E}">
        <p14:creationId xmlns:p14="http://schemas.microsoft.com/office/powerpoint/2010/main" val="37621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графия колодца Старател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36211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Documents and Settings\User\Мои документы\photo_1505831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90016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573016"/>
            <a:ext cx="5021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Родники звенят по России,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Отправляясь в далекий путь.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Их воды, живой родниковой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Не забудь испить, не забудь.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Нам споют на просторах песни,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доме снова горят огни.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Чтоб Россия жила веками, </a:t>
            </a: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Ты храни родники, храни!</a:t>
            </a:r>
          </a:p>
        </p:txBody>
      </p:sp>
    </p:spTree>
    <p:extLst>
      <p:ext uri="{BB962C8B-B14F-4D97-AF65-F5344CB8AC3E}">
        <p14:creationId xmlns:p14="http://schemas.microsoft.com/office/powerpoint/2010/main" val="13431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Мои документы\photo_15058319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0"/>
          <a:stretch/>
        </p:blipFill>
        <p:spPr bwMode="auto">
          <a:xfrm>
            <a:off x="3347864" y="116631"/>
            <a:ext cx="5688632" cy="6712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0687"/>
            <a:ext cx="4248472" cy="52937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С добрым утром!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Встало солнце над горою,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Мрак ночной размыт </a:t>
            </a:r>
            <a:r>
              <a:rPr lang="ru-RU" sz="2000" b="1" spc="50" dirty="0" err="1">
                <a:ln w="11430"/>
                <a:solidFill>
                  <a:srgbClr val="FF0000"/>
                </a:solidFill>
              </a:rPr>
              <a:t>зарѐю</a:t>
            </a:r>
            <a:r>
              <a:rPr lang="ru-RU" sz="2000" b="1" spc="50" dirty="0">
                <a:ln w="11430"/>
                <a:solidFill>
                  <a:srgbClr val="FF0000"/>
                </a:solidFill>
              </a:rPr>
              <a:t>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Луг в цветах, как расписной...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С добрым утром,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Край родной!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Шумно двери заскрипели,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Птицы ранние запели,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Звонко спорят с тишиной...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С добрым утром,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Край родной!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Люди вышли на работу,</a:t>
            </a:r>
          </a:p>
          <a:p>
            <a:r>
              <a:rPr lang="ru-RU" sz="2000" b="1" spc="50" dirty="0" err="1">
                <a:ln w="11430"/>
                <a:solidFill>
                  <a:srgbClr val="FF0000"/>
                </a:solidFill>
              </a:rPr>
              <a:t>Пчѐлы</a:t>
            </a:r>
            <a:r>
              <a:rPr lang="ru-RU" sz="2000" b="1" spc="50" dirty="0">
                <a:ln w="11430"/>
                <a:solidFill>
                  <a:srgbClr val="FF0000"/>
                </a:solidFill>
              </a:rPr>
              <a:t> </a:t>
            </a:r>
            <a:r>
              <a:rPr lang="ru-RU" sz="2000" b="1" spc="50" dirty="0" err="1">
                <a:ln w="11430"/>
                <a:solidFill>
                  <a:srgbClr val="FF0000"/>
                </a:solidFill>
              </a:rPr>
              <a:t>мѐдом</a:t>
            </a:r>
            <a:r>
              <a:rPr lang="ru-RU" sz="2000" b="1" spc="50" dirty="0">
                <a:ln w="11430"/>
                <a:solidFill>
                  <a:srgbClr val="FF0000"/>
                </a:solidFill>
              </a:rPr>
              <a:t> полнят соты,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В небе тучки – ни одной...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С добрым утром,</a:t>
            </a:r>
          </a:p>
          <a:p>
            <a:r>
              <a:rPr lang="ru-RU" sz="2000" b="1" spc="50" dirty="0">
                <a:ln w="11430"/>
                <a:solidFill>
                  <a:srgbClr val="FF0000"/>
                </a:solidFill>
              </a:rPr>
              <a:t>Край родной!</a:t>
            </a:r>
          </a:p>
          <a:p>
            <a:endParaRPr lang="ru-RU" sz="2000" b="1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Мои документы\photo_1505832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736971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125285"/>
            <a:ext cx="5545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По отрогам седого Урала,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У притоков гордячки Туры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Небольшое селение встало,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ИС - селение то нарекли.</a:t>
            </a:r>
          </a:p>
          <a:p>
            <a:pPr algn="ctr"/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Ис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-посёлок -искателей счастья,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Так на сходе народ здесь решил.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Много бед было, много несчастья,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Но народ поселился и жил.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Тут дела дедов, прадедов помнят,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Здесь </a:t>
            </a:r>
            <a:r>
              <a:rPr lang="ru-RU" sz="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ИСКАТЕЛИ СЧАСТЬЯ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живут!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Своё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сердце удачей наполнив 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И по миру удачу несут!</a:t>
            </a:r>
          </a:p>
        </p:txBody>
      </p:sp>
    </p:spTree>
    <p:extLst>
      <p:ext uri="{BB962C8B-B14F-4D97-AF65-F5344CB8AC3E}">
        <p14:creationId xmlns:p14="http://schemas.microsoft.com/office/powerpoint/2010/main" val="4283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panoramio.com/photos/large/839107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768"/>
            <a:ext cx="8424936" cy="6593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5" y="35623"/>
            <a:ext cx="4454264" cy="3340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14" y="35622"/>
            <a:ext cx="4433143" cy="3324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5" y="3360479"/>
            <a:ext cx="4438879" cy="3329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14" y="3356992"/>
            <a:ext cx="443314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" y="234752"/>
            <a:ext cx="4958320" cy="371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586717" cy="372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9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User\Мои документы\photo_150721522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1099"/>
            <a:ext cx="8861339" cy="66902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ле 2"/>
          <p:cNvSpPr txBox="1"/>
          <p:nvPr/>
        </p:nvSpPr>
        <p:spPr>
          <a:xfrm>
            <a:off x="5004048" y="188640"/>
            <a:ext cx="3827130" cy="23964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>
                <a:solidFill>
                  <a:srgbClr val="0033CC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За  Исом  рекой дымятся печи.</a:t>
            </a:r>
            <a:endParaRPr lang="ru-RU" sz="1100" i="1">
              <a:solidFill>
                <a:srgbClr val="0033CC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>
                <a:solidFill>
                  <a:srgbClr val="0033CC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Там кругом сосновые леса.</a:t>
            </a:r>
            <a:endParaRPr lang="ru-RU" sz="1100" i="1">
              <a:solidFill>
                <a:srgbClr val="0033CC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>
                <a:solidFill>
                  <a:srgbClr val="0033CC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Словно заколдованные свечи,</a:t>
            </a:r>
            <a:endParaRPr lang="ru-RU" sz="1100" i="1">
              <a:solidFill>
                <a:srgbClr val="0033CC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>
                <a:solidFill>
                  <a:srgbClr val="0033CC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Кроны подпирают небеса.</a:t>
            </a:r>
            <a:endParaRPr lang="ru-RU" sz="1100" i="1">
              <a:solidFill>
                <a:srgbClr val="0033CC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85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4752528" cy="626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w2.google.com/mw-panoramio/photos/medium/83910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7"/>
            <a:ext cx="4586643" cy="62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5702" y="5085184"/>
            <a:ext cx="434719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Солнцем залиты долины,</a:t>
            </a:r>
          </a:p>
          <a:p>
            <a:pPr algn="ctr"/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куда ни бросишь взгляд </a:t>
            </a:r>
          </a:p>
          <a:p>
            <a:pPr algn="ctr"/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родной, навек любимый,</a:t>
            </a:r>
          </a:p>
          <a:p>
            <a:pPr algn="ctr"/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Весь </a:t>
            </a:r>
            <a:r>
              <a:rPr lang="ru-RU" sz="2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цветѐт</a:t>
            </a: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как вешний сад.</a:t>
            </a:r>
          </a:p>
        </p:txBody>
      </p:sp>
    </p:spTree>
    <p:extLst>
      <p:ext uri="{BB962C8B-B14F-4D97-AF65-F5344CB8AC3E}">
        <p14:creationId xmlns:p14="http://schemas.microsoft.com/office/powerpoint/2010/main" val="1596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photo_150583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825">
            <a:off x="493976" y="332657"/>
            <a:ext cx="4942120" cy="62147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923928" y="685454"/>
            <a:ext cx="4968552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 России наш поселок –частица</a:t>
            </a:r>
          </a:p>
          <a:p>
            <a:r>
              <a:rPr lang="ru-RU" sz="4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для нас он-родительский дом</a:t>
            </a:r>
          </a:p>
          <a:p>
            <a:r>
              <a:rPr lang="ru-RU" sz="4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мы рады , что можем гордиться.</a:t>
            </a:r>
          </a:p>
          <a:p>
            <a:r>
              <a:rPr lang="ru-RU" sz="4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Малой Родиной, где мы живем!</a:t>
            </a:r>
            <a:endParaRPr lang="ru-RU" sz="44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103215245_large_content_1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84" cy="6858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2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8" y="188640"/>
            <a:ext cx="8572915" cy="6394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8558" y="1340768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Солнцем залиты долины,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И куда ни бросишь взгляд —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Край родной,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навек </a:t>
            </a:r>
            <a:r>
              <a:rPr lang="ru-RU" b="1" dirty="0">
                <a:solidFill>
                  <a:srgbClr val="FFFF00"/>
                </a:solidFill>
              </a:rPr>
              <a:t>любимый,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Весь </a:t>
            </a:r>
            <a:r>
              <a:rPr lang="ru-RU" b="1" dirty="0" err="1">
                <a:solidFill>
                  <a:srgbClr val="FFFF00"/>
                </a:solidFill>
              </a:rPr>
              <a:t>цветѐт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как вешний сад.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409"/>
            <a:ext cx="8519503" cy="646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437112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Наш край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То </a:t>
            </a:r>
            <a:r>
              <a:rPr lang="ru-RU" b="1" dirty="0" err="1">
                <a:solidFill>
                  <a:srgbClr val="0033CC"/>
                </a:solidFill>
              </a:rPr>
              <a:t>берѐзка</a:t>
            </a:r>
            <a:r>
              <a:rPr lang="ru-RU" b="1" dirty="0">
                <a:solidFill>
                  <a:srgbClr val="0033CC"/>
                </a:solidFill>
              </a:rPr>
              <a:t>, то рябина,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Куст ракиты над рекой.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Край родной, </a:t>
            </a:r>
            <a:endParaRPr lang="ru-RU" b="1" dirty="0" smtClean="0">
              <a:solidFill>
                <a:srgbClr val="0033CC"/>
              </a:solidFill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навек </a:t>
            </a:r>
            <a:r>
              <a:rPr lang="ru-RU" b="1" dirty="0">
                <a:solidFill>
                  <a:srgbClr val="0033CC"/>
                </a:solidFill>
              </a:rPr>
              <a:t>любимый,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Где </a:t>
            </a:r>
            <a:r>
              <a:rPr lang="ru-RU" b="1" dirty="0" err="1">
                <a:solidFill>
                  <a:srgbClr val="0033CC"/>
                </a:solidFill>
              </a:rPr>
              <a:t>найдѐшь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ещѐ</a:t>
            </a:r>
            <a:r>
              <a:rPr lang="ru-RU" b="1" dirty="0">
                <a:solidFill>
                  <a:srgbClr val="0033CC"/>
                </a:solidFill>
              </a:rPr>
              <a:t> такой!</a:t>
            </a: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25698" cy="624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2924944"/>
            <a:ext cx="44903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такое Родина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такое Родина? – Это отчий дом,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Дом, где мать качала в колыбели,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Яркий палисадник за окном,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Песни, что когда-то в детстве пели.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такое Родина? – Это отчий край,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Узкая тропинка от порога.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Никогда его не забывай,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 бы ни длинна была дорога.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11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arm8.staticflickr.com/7164/6743774091_ab4a8408a5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71296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453832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Посёлок </a:t>
            </a:r>
            <a:r>
              <a:rPr lang="ru-RU" b="1" dirty="0" err="1">
                <a:solidFill>
                  <a:srgbClr val="FF0066"/>
                </a:solidFill>
              </a:rPr>
              <a:t>Ис</a:t>
            </a:r>
            <a:r>
              <a:rPr lang="ru-RU" b="1" dirty="0">
                <a:solidFill>
                  <a:srgbClr val="FF0066"/>
                </a:solidFill>
              </a:rPr>
              <a:t> расположен возле Срединного Уральского хребта на берегу реки </a:t>
            </a:r>
            <a:r>
              <a:rPr lang="ru-RU" b="1" u="sng" dirty="0" err="1" smtClean="0">
                <a:solidFill>
                  <a:srgbClr val="FF0066"/>
                </a:solidFill>
              </a:rPr>
              <a:t>Ис</a:t>
            </a:r>
            <a:r>
              <a:rPr lang="ru-RU" b="1" dirty="0">
                <a:solidFill>
                  <a:srgbClr val="FF0066"/>
                </a:solidFill>
              </a:rPr>
              <a:t> на севере </a:t>
            </a:r>
            <a:r>
              <a:rPr lang="ru-RU" b="1" u="sng" dirty="0" smtClean="0">
                <a:solidFill>
                  <a:srgbClr val="FF0066"/>
                </a:solidFill>
              </a:rPr>
              <a:t>Свердловской  области</a:t>
            </a:r>
            <a:r>
              <a:rPr lang="ru-RU" b="1" dirty="0" smtClean="0">
                <a:solidFill>
                  <a:srgbClr val="FF0066"/>
                </a:solidFill>
              </a:rPr>
              <a:t>.</a:t>
            </a:r>
            <a:r>
              <a:rPr lang="ru-RU" b="1" dirty="0">
                <a:solidFill>
                  <a:srgbClr val="FF0066"/>
                </a:solidFill>
              </a:rPr>
              <a:t> </a:t>
            </a:r>
          </a:p>
          <a:p>
            <a:r>
              <a:rPr lang="ru-RU" b="1" dirty="0">
                <a:solidFill>
                  <a:srgbClr val="FF0066"/>
                </a:solidFill>
              </a:rPr>
              <a:t>Это место часто называют «Уральским Клондайком», поскольку здесь ещё в 1824 г. были открыты месторождения россыпного </a:t>
            </a:r>
            <a:r>
              <a:rPr lang="ru-RU" b="1" u="sng" dirty="0" smtClean="0">
                <a:solidFill>
                  <a:srgbClr val="FF0066"/>
                </a:solidFill>
              </a:rPr>
              <a:t>золота </a:t>
            </a:r>
            <a:r>
              <a:rPr lang="ru-RU" b="1" dirty="0" smtClean="0">
                <a:solidFill>
                  <a:srgbClr val="FF0066"/>
                </a:solidFill>
              </a:rPr>
              <a:t>и</a:t>
            </a:r>
            <a:r>
              <a:rPr lang="ru-RU" b="1" dirty="0">
                <a:solidFill>
                  <a:srgbClr val="FF0066"/>
                </a:solidFill>
              </a:rPr>
              <a:t> </a:t>
            </a:r>
            <a:r>
              <a:rPr lang="ru-RU" b="1" u="sng" dirty="0" smtClean="0">
                <a:solidFill>
                  <a:srgbClr val="FF0066"/>
                </a:solidFill>
              </a:rPr>
              <a:t>платины</a:t>
            </a:r>
            <a:r>
              <a:rPr lang="ru-RU" b="1" dirty="0" smtClean="0">
                <a:solidFill>
                  <a:srgbClr val="FF0066"/>
                </a:solidFill>
              </a:rPr>
              <a:t>.</a:t>
            </a:r>
            <a:endParaRPr lang="ru-RU" b="1" dirty="0">
              <a:solidFill>
                <a:srgbClr val="FF0066"/>
              </a:solidFill>
            </a:endParaRPr>
          </a:p>
          <a:p>
            <a:r>
              <a:rPr lang="ru-RU" b="1" dirty="0">
                <a:solidFill>
                  <a:srgbClr val="FF0066"/>
                </a:solidFill>
              </a:rPr>
              <a:t>В 1904 г. в Конюхово была переведена резиденция управляющего </a:t>
            </a:r>
            <a:r>
              <a:rPr lang="ru-RU" b="1" dirty="0" err="1">
                <a:solidFill>
                  <a:srgbClr val="FF0066"/>
                </a:solidFill>
              </a:rPr>
              <a:t>платино</a:t>
            </a:r>
            <a:r>
              <a:rPr lang="ru-RU" b="1" dirty="0">
                <a:solidFill>
                  <a:srgbClr val="FF0066"/>
                </a:solidFill>
              </a:rPr>
              <a:t>-промышленной компании, а поселок получил новое название — Екатерининский. После гражданской войны он был переименован ещё раз, получив своё современное название — </a:t>
            </a:r>
            <a:r>
              <a:rPr lang="ru-RU" b="1" dirty="0" err="1">
                <a:solidFill>
                  <a:srgbClr val="FF0066"/>
                </a:solidFill>
              </a:rPr>
              <a:t>Ис</a:t>
            </a:r>
            <a:r>
              <a:rPr lang="ru-RU" b="1" dirty="0">
                <a:solidFill>
                  <a:srgbClr val="FF0066"/>
                </a:solidFill>
              </a:rPr>
              <a:t>. Статус поселка городского типа имеет с 1993 г. В настоящее время, в поселке продолжаю разрабатывать месторождение россыпной платины. Здесь имеется  газокомпрессорная станция. </a:t>
            </a:r>
          </a:p>
          <a:p>
            <a:endParaRPr lang="ru-RU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informio.ru/imgs/fotos/Isovskii_geologorazvedochnyi_tehnikum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48245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Исовский</a:t>
            </a:r>
            <a:r>
              <a:rPr lang="ru-RU" b="1" i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геологоразведочный техникум</a:t>
            </a:r>
          </a:p>
          <a:p>
            <a:pPr fontAlgn="base"/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Со­вре­мен­ное на­зва­ние и ста­тус: Го­су­дар­ствен­ное об­ра­зо­ва­тель­ное учре­жде­ние сред­не­го про­фес­си­о­наль­но­го об­ра­зо­ва­ния «</a:t>
            </a:r>
            <a:r>
              <a:rPr lang="ru-RU" sz="1600" b="1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Ис­ов­ский</a:t>
            </a:r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гео­ло­го­раз­ве­доч­ный тех­ни­кум». Был от­крыт в марте 1932 г. в по­сел­ке </a:t>
            </a:r>
            <a:r>
              <a:rPr lang="ru-RU" sz="1600" b="1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как «</a:t>
            </a:r>
            <a:r>
              <a:rPr lang="ru-RU" sz="1600" b="1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Ис­ов­ский</a:t>
            </a:r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ве­чер­ний драж­но-гид­рав­ли­че­ский гор­ный тех­ни­кум». В </a:t>
            </a:r>
            <a:r>
              <a:rPr lang="ru-RU" sz="1600" b="1" u="sng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это было пер­вое сред­нее спе­ци­аль­ное учеб­ное за­ве­де­ние для под­го­тов­ки спе­ци­а­ли­стов зо­ло­то­пла­ти­но­вой от­рас­ли. Пер­вая учеб­ная груп­па со­сто­я­ла из 30 че­ло­век, обу­чав­ших­ся по спе­ци­аль­но­сти «Гор­ный тех­ник». Пер­во­на­чаль­но за­ня­тия про­хо­ди­ли в одной из ком­нат се­ми­лет­ней школы, а в ка­че­стве пре­по­да­ва­те­лей-сов­ме­сти­те­лей ра­бо­та­ли со­труд­ни­ки управ­ле­ния </a:t>
            </a:r>
            <a:r>
              <a:rPr lang="ru-RU" sz="1600" b="1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Ис­ов­ски­ми</a:t>
            </a:r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приисками</a:t>
            </a:r>
            <a:r>
              <a:rPr lang="ru-RU" sz="1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1990 г. техникум переведен во вновь построенный комплекс в г. Нижняя Тура, сохранив при этом прежнее название — «</a:t>
            </a:r>
            <a:r>
              <a:rPr lang="ru-RU" sz="1600" b="1" dirty="0" err="1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Исовский</a:t>
            </a:r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геологоразведочный техникум».</a:t>
            </a:r>
          </a:p>
          <a:p>
            <a:pPr fontAlgn="base"/>
            <a:r>
              <a:rPr lang="ru-RU" sz="1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настоящее время техникум готовит специалистов для предприятий горной, геологоразведочной и горнодобывающий отраслей.</a:t>
            </a:r>
          </a:p>
        </p:txBody>
      </p:sp>
    </p:spTree>
    <p:extLst>
      <p:ext uri="{BB962C8B-B14F-4D97-AF65-F5344CB8AC3E}">
        <p14:creationId xmlns:p14="http://schemas.microsoft.com/office/powerpoint/2010/main" val="3667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29.fastpic.ru/big/2012/0316/8a/5c1ce8d0eb94139d2c9ad87fcc6ad08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69884"/>
              </p:ext>
            </p:extLst>
          </p:nvPr>
        </p:nvGraphicFramePr>
        <p:xfrm>
          <a:off x="4329113" y="3186113"/>
          <a:ext cx="485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Пакет" r:id="rId4" imgW="485640" imgH="485640" progId="Package">
                  <p:embed/>
                </p:oleObj>
              </mc:Choice>
              <mc:Fallback>
                <p:oleObj name="Пакет" r:id="rId4" imgW="48564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9113" y="3186113"/>
                        <a:ext cx="4857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4005064"/>
            <a:ext cx="5454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Лучше нет родного края</a:t>
            </a:r>
          </a:p>
          <a:p>
            <a:r>
              <a:rPr lang="ru-RU" b="1" dirty="0">
                <a:solidFill>
                  <a:srgbClr val="C00000"/>
                </a:solidFill>
              </a:rPr>
              <a:t>Жура-</a:t>
            </a:r>
            <a:r>
              <a:rPr lang="ru-RU" b="1" dirty="0" err="1">
                <a:solidFill>
                  <a:srgbClr val="C00000"/>
                </a:solidFill>
              </a:rPr>
              <a:t>жура</a:t>
            </a:r>
            <a:r>
              <a:rPr lang="ru-RU" b="1" dirty="0">
                <a:solidFill>
                  <a:srgbClr val="C00000"/>
                </a:solidFill>
              </a:rPr>
              <a:t>-журавель!</a:t>
            </a:r>
          </a:p>
          <a:p>
            <a:r>
              <a:rPr lang="ru-RU" b="1" dirty="0">
                <a:solidFill>
                  <a:srgbClr val="C00000"/>
                </a:solidFill>
              </a:rPr>
              <a:t>Облетал он сто земель.</a:t>
            </a:r>
          </a:p>
          <a:p>
            <a:r>
              <a:rPr lang="ru-RU" b="1" dirty="0">
                <a:solidFill>
                  <a:srgbClr val="C00000"/>
                </a:solidFill>
              </a:rPr>
              <a:t>Облетал, обходил,</a:t>
            </a:r>
          </a:p>
          <a:p>
            <a:r>
              <a:rPr lang="ru-RU" b="1" dirty="0">
                <a:solidFill>
                  <a:srgbClr val="C00000"/>
                </a:solidFill>
              </a:rPr>
              <a:t>Крылья, ноги натрудил.</a:t>
            </a:r>
          </a:p>
          <a:p>
            <a:r>
              <a:rPr lang="ru-RU" b="1" dirty="0">
                <a:solidFill>
                  <a:srgbClr val="C00000"/>
                </a:solidFill>
              </a:rPr>
              <a:t>Мы спросили журавля:</a:t>
            </a:r>
          </a:p>
          <a:p>
            <a:r>
              <a:rPr lang="ru-RU" b="1" dirty="0">
                <a:solidFill>
                  <a:srgbClr val="C00000"/>
                </a:solidFill>
              </a:rPr>
              <a:t>– Где же лучшая земля? –</a:t>
            </a:r>
          </a:p>
          <a:p>
            <a:r>
              <a:rPr lang="ru-RU" b="1" dirty="0">
                <a:solidFill>
                  <a:srgbClr val="C00000"/>
                </a:solidFill>
              </a:rPr>
              <a:t>Отвечал он, пролетая:</a:t>
            </a:r>
          </a:p>
          <a:p>
            <a:r>
              <a:rPr lang="ru-RU" b="1" dirty="0">
                <a:solidFill>
                  <a:srgbClr val="C00000"/>
                </a:solidFill>
              </a:rPr>
              <a:t>– Лучше нет родного края!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1285</TotalTime>
  <Words>802</Words>
  <Application>Microsoft Office PowerPoint</Application>
  <PresentationFormat>Экран (4:3)</PresentationFormat>
  <Paragraphs>187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Воздушный поток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luba62</cp:lastModifiedBy>
  <cp:revision>44</cp:revision>
  <cp:lastPrinted>2017-10-10T14:24:36Z</cp:lastPrinted>
  <dcterms:created xsi:type="dcterms:W3CDTF">2017-09-18T16:27:11Z</dcterms:created>
  <dcterms:modified xsi:type="dcterms:W3CDTF">2017-10-10T14:25:41Z</dcterms:modified>
</cp:coreProperties>
</file>